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3" r:id="rId3"/>
    <p:sldId id="285" r:id="rId4"/>
    <p:sldId id="286" r:id="rId5"/>
    <p:sldId id="287" r:id="rId6"/>
    <p:sldId id="321" r:id="rId7"/>
    <p:sldId id="288" r:id="rId8"/>
    <p:sldId id="289" r:id="rId9"/>
    <p:sldId id="290" r:id="rId10"/>
    <p:sldId id="291" r:id="rId11"/>
    <p:sldId id="322" r:id="rId12"/>
    <p:sldId id="294" r:id="rId13"/>
    <p:sldId id="297" r:id="rId14"/>
    <p:sldId id="325" r:id="rId15"/>
    <p:sldId id="298" r:id="rId16"/>
    <p:sldId id="299" r:id="rId17"/>
    <p:sldId id="300" r:id="rId18"/>
    <p:sldId id="301" r:id="rId19"/>
    <p:sldId id="302" r:id="rId20"/>
    <p:sldId id="304" r:id="rId21"/>
    <p:sldId id="323" r:id="rId22"/>
    <p:sldId id="305" r:id="rId23"/>
    <p:sldId id="309" r:id="rId24"/>
    <p:sldId id="310" r:id="rId25"/>
    <p:sldId id="324" r:id="rId26"/>
    <p:sldId id="311" r:id="rId27"/>
    <p:sldId id="315" r:id="rId28"/>
    <p:sldId id="319" r:id="rId29"/>
    <p:sldId id="320" r:id="rId30"/>
    <p:sldId id="262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966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9CD83A0-3CB3-484E-8ED2-FE514D9ED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50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9E15B76D-F399-47EC-8C20-CED358EBF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568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ADDFC-274A-4555-AEF8-5EAB36AC2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98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BFBFDE50-E10C-4E0C-8F9B-5EE0603DEB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1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763E302B-9A1F-4AAC-88CE-BF533CF7AE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749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94AADBBB-2C88-4EA3-B72C-9C8308AA55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34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7CE305C7-7015-4B2E-8B07-C4226A6BED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19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EBA58E2F-6D45-4A37-98D7-A04FAAC1ED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103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02A31CF0-36F4-43E3-8628-496C3C9305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7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27202240-628E-448C-A684-EB037F3E6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1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6AE6EC7E-CD6D-4C23-9F6B-6E4AC20290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9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71708539-3234-4BD6-BE0E-6448A8977E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94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95787FD3-D371-41E5-A7AE-50F7DBB79C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70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10B9D05C-8E9C-49E4-A25D-BDF55ED6C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6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12 </a:t>
            </a:r>
            <a:r>
              <a:rPr lang="en-US" dirty="0"/>
              <a:t>- </a:t>
            </a:r>
            <a:fld id="{665BBE4D-C272-4513-975D-0C912D141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12</a:t>
            </a:r>
            <a:br>
              <a:rPr lang="en-US" dirty="0" smtClean="0"/>
            </a:br>
            <a:r>
              <a:rPr lang="en-US" dirty="0" smtClean="0"/>
              <a:t>Permutations and Combinations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</a:t>
            </a:r>
            <a:r>
              <a:rPr lang="en-US" dirty="0" smtClean="0"/>
              <a:t>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17C793CE-2F83-4F44-B86B-A4A2F85FD472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More Examples</a:t>
            </a:r>
            <a:endParaRPr lang="en-GB" sz="3600" smtClean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51025"/>
            <a:ext cx="7772400" cy="4321175"/>
          </a:xfrm>
        </p:spPr>
        <p:txBody>
          <a:bodyPr/>
          <a:lstStyle/>
          <a:p>
            <a:pPr eaLnBrk="1" hangingPunct="1"/>
            <a:r>
              <a:rPr lang="en-GB" dirty="0" smtClean="0"/>
              <a:t>License plates of the form “123-ABC”:</a:t>
            </a:r>
          </a:p>
          <a:p>
            <a:pPr lvl="1" eaLnBrk="1" hangingPunct="1"/>
            <a:r>
              <a:rPr lang="en-GB" dirty="0" smtClean="0"/>
              <a:t>10*10*10*26*26*26 = </a:t>
            </a:r>
            <a:r>
              <a:rPr lang="en-US" dirty="0" smtClean="0"/>
              <a:t>17,576,000</a:t>
            </a:r>
            <a:endParaRPr lang="en-US" sz="2400" dirty="0" smtClean="0"/>
          </a:p>
          <a:p>
            <a:pPr eaLnBrk="1" hangingPunct="1"/>
            <a:r>
              <a:rPr lang="en-GB" dirty="0" smtClean="0"/>
              <a:t>Phone numbers of the form  (423) 555-1212</a:t>
            </a:r>
          </a:p>
          <a:p>
            <a:pPr lvl="1" eaLnBrk="1" hangingPunct="1"/>
            <a:r>
              <a:rPr lang="en-GB" dirty="0" smtClean="0"/>
              <a:t>Under the constraints</a:t>
            </a:r>
          </a:p>
          <a:p>
            <a:pPr lvl="2" eaLnBrk="1" hangingPunct="1"/>
            <a:r>
              <a:rPr lang="en-GB" dirty="0" smtClean="0"/>
              <a:t>Three digit area code cannot begin with 0</a:t>
            </a:r>
          </a:p>
          <a:p>
            <a:pPr lvl="2" eaLnBrk="1" hangingPunct="1"/>
            <a:r>
              <a:rPr lang="en-GB" dirty="0" smtClean="0"/>
              <a:t>Three digit exchange cannot begin with 0</a:t>
            </a:r>
          </a:p>
          <a:p>
            <a:pPr lvl="1" eaLnBrk="1" hangingPunct="1"/>
            <a:r>
              <a:rPr lang="en-GB" dirty="0" smtClean="0"/>
              <a:t>9*10*10*9*10*10*10*10*10*10 = 8,100,000,000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4495800"/>
          </a:xfrm>
        </p:spPr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Order Matters</a:t>
            </a:r>
          </a:p>
          <a:p>
            <a:pPr marL="0" indent="0" algn="ctr">
              <a:buNone/>
            </a:pPr>
            <a:r>
              <a:rPr lang="en-US" sz="5400" dirty="0" smtClean="0"/>
              <a:t>Duplicates Are </a:t>
            </a:r>
            <a:r>
              <a:rPr lang="en-US" sz="5400" dirty="0" smtClean="0">
                <a:solidFill>
                  <a:srgbClr val="FF9900"/>
                </a:solidFill>
              </a:rPr>
              <a:t>Not</a:t>
            </a:r>
            <a:r>
              <a:rPr lang="en-US" sz="5400" dirty="0" smtClean="0"/>
              <a:t> Allowed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1900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Lecture 12 - </a:t>
            </a:r>
            <a:fld id="{7CE305C7-7015-4B2E-8B07-C4226A6BEDE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12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E74CD4DC-4605-4C45-AE13-3683E8AD6915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Permutations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Assume A is a set of n elements</a:t>
            </a:r>
            <a:endParaRPr lang="en-US" sz="2800" dirty="0" smtClean="0"/>
          </a:p>
          <a:p>
            <a:pPr eaLnBrk="1" hangingPunct="1"/>
            <a:r>
              <a:rPr lang="en-GB" dirty="0" smtClean="0"/>
              <a:t>Suppose we want to make a sequence, S, of length r where 1 </a:t>
            </a:r>
            <a:r>
              <a:rPr lang="en-GB" u="sng" dirty="0" smtClean="0"/>
              <a:t>&lt;</a:t>
            </a:r>
            <a:r>
              <a:rPr lang="en-GB" dirty="0" smtClean="0"/>
              <a:t> r </a:t>
            </a:r>
            <a:r>
              <a:rPr lang="en-GB" u="sng" dirty="0" smtClean="0"/>
              <a:t>&lt;</a:t>
            </a:r>
            <a:r>
              <a:rPr lang="en-GB" dirty="0" smtClean="0"/>
              <a:t> n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585DB7D0-E4B8-4728-B4A8-DC412B286FF1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357188"/>
            <a:ext cx="8229600" cy="1009650"/>
          </a:xfrm>
        </p:spPr>
        <p:txBody>
          <a:bodyPr/>
          <a:lstStyle/>
          <a:p>
            <a:pPr eaLnBrk="1" hangingPunct="1"/>
            <a:r>
              <a:rPr lang="en-GB" dirty="0" smtClean="0"/>
              <a:t>Permutations(</a:t>
            </a:r>
            <a:r>
              <a:rPr lang="en-GB" dirty="0" err="1" smtClean="0"/>
              <a:t>cont</a:t>
            </a:r>
            <a:r>
              <a:rPr lang="en-GB" dirty="0" smtClean="0"/>
              <a:t>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1854200"/>
            <a:ext cx="8837612" cy="5260975"/>
          </a:xfrm>
        </p:spPr>
        <p:txBody>
          <a:bodyPr/>
          <a:lstStyle/>
          <a:p>
            <a:pPr eaLnBrk="1" hangingPunct="1"/>
            <a:r>
              <a:rPr lang="en-GB" dirty="0"/>
              <a:t>Because repeated elements are </a:t>
            </a:r>
            <a:r>
              <a:rPr lang="en-GB" b="1" i="1" dirty="0">
                <a:solidFill>
                  <a:schemeClr val="tx2"/>
                </a:solidFill>
              </a:rPr>
              <a:t>not</a:t>
            </a:r>
            <a:r>
              <a:rPr lang="en-GB" dirty="0"/>
              <a:t> allowed, how many different sequences can we make?</a:t>
            </a:r>
            <a:endParaRPr lang="en-US" dirty="0"/>
          </a:p>
          <a:p>
            <a:pPr eaLnBrk="1" hangingPunct="1"/>
            <a:r>
              <a:rPr lang="en-GB" dirty="0"/>
              <a:t>Process:</a:t>
            </a:r>
            <a:endParaRPr lang="en-US" sz="2800" dirty="0"/>
          </a:p>
          <a:p>
            <a:pPr lvl="1" eaLnBrk="1" hangingPunct="1"/>
            <a:r>
              <a:rPr lang="en-GB" dirty="0"/>
              <a:t>The first selection, </a:t>
            </a:r>
            <a:r>
              <a:rPr lang="en-GB" i="1" dirty="0"/>
              <a:t>I</a:t>
            </a:r>
            <a:r>
              <a:rPr lang="en-GB" i="1" baseline="-25000" dirty="0"/>
              <a:t>1</a:t>
            </a:r>
            <a:r>
              <a:rPr lang="en-GB" dirty="0"/>
              <a:t>, provides n </a:t>
            </a:r>
            <a:r>
              <a:rPr lang="en-GB" dirty="0" smtClean="0"/>
              <a:t>choices</a:t>
            </a:r>
            <a:endParaRPr lang="en-US" sz="2400" dirty="0"/>
          </a:p>
          <a:p>
            <a:pPr lvl="1" eaLnBrk="1" hangingPunct="1"/>
            <a:r>
              <a:rPr lang="en-GB" dirty="0"/>
              <a:t>Each </a:t>
            </a:r>
            <a:r>
              <a:rPr lang="en-GB" dirty="0" smtClean="0"/>
              <a:t>subsequent selection </a:t>
            </a:r>
            <a:r>
              <a:rPr lang="en-GB" dirty="0"/>
              <a:t>is </a:t>
            </a:r>
            <a:r>
              <a:rPr lang="en-GB" dirty="0" smtClean="0"/>
              <a:t>from a set containing one </a:t>
            </a:r>
            <a:r>
              <a:rPr lang="en-GB" dirty="0"/>
              <a:t>less </a:t>
            </a:r>
            <a:r>
              <a:rPr lang="en-GB" dirty="0" smtClean="0"/>
              <a:t>element than for </a:t>
            </a:r>
            <a:r>
              <a:rPr lang="en-GB" dirty="0"/>
              <a:t>the previous selection</a:t>
            </a:r>
            <a:endParaRPr lang="en-US" sz="2400" dirty="0"/>
          </a:p>
          <a:p>
            <a:pPr lvl="1" eaLnBrk="1" hangingPunct="1"/>
            <a:r>
              <a:rPr lang="en-GB" dirty="0"/>
              <a:t>The last choice, </a:t>
            </a:r>
            <a:r>
              <a:rPr lang="en-GB" dirty="0" err="1"/>
              <a:t>I</a:t>
            </a:r>
            <a:r>
              <a:rPr lang="en-GB" baseline="-25000" dirty="0" err="1"/>
              <a:t>r</a:t>
            </a:r>
            <a:r>
              <a:rPr lang="en-GB" dirty="0"/>
              <a:t>, has n – (r – 1) = n – r + 1 choices</a:t>
            </a:r>
            <a:endParaRPr lang="en-US" sz="2400" dirty="0"/>
          </a:p>
          <a:p>
            <a:pPr lvl="1" eaLnBrk="1" hangingPunct="1"/>
            <a:r>
              <a:rPr lang="en-GB" dirty="0"/>
              <a:t>This gives us n</a:t>
            </a:r>
            <a:r>
              <a:rPr lang="en-GB" dirty="0">
                <a:sym typeface="Symbol" pitchFamily="18" charset="2"/>
              </a:rPr>
              <a:t></a:t>
            </a:r>
            <a:r>
              <a:rPr lang="en-GB" dirty="0"/>
              <a:t>(n – 1)</a:t>
            </a:r>
            <a:r>
              <a:rPr lang="en-GB" dirty="0">
                <a:sym typeface="Symbol" pitchFamily="18" charset="2"/>
              </a:rPr>
              <a:t></a:t>
            </a:r>
            <a:r>
              <a:rPr lang="en-GB" dirty="0"/>
              <a:t>(n – 2)</a:t>
            </a:r>
            <a:r>
              <a:rPr lang="en-GB" dirty="0">
                <a:sym typeface="Symbol" pitchFamily="18" charset="2"/>
              </a:rPr>
              <a:t></a:t>
            </a:r>
            <a:r>
              <a:rPr lang="en-GB" dirty="0"/>
              <a:t>…</a:t>
            </a:r>
            <a:r>
              <a:rPr lang="en-GB" dirty="0">
                <a:sym typeface="Symbol" pitchFamily="18" charset="2"/>
              </a:rPr>
              <a:t></a:t>
            </a:r>
            <a:r>
              <a:rPr lang="en-GB" dirty="0"/>
              <a:t>(n – r + 1)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585DB7D0-E4B8-4728-B4A8-DC412B286FF1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357188"/>
            <a:ext cx="8229600" cy="1009650"/>
          </a:xfrm>
        </p:spPr>
        <p:txBody>
          <a:bodyPr/>
          <a:lstStyle/>
          <a:p>
            <a:pPr eaLnBrk="1" hangingPunct="1"/>
            <a:r>
              <a:rPr lang="en-GB" dirty="0" smtClean="0"/>
              <a:t>Permutations(</a:t>
            </a:r>
            <a:r>
              <a:rPr lang="en-GB" dirty="0" err="1" smtClean="0"/>
              <a:t>cont</a:t>
            </a:r>
            <a:r>
              <a:rPr lang="en-GB" dirty="0" smtClean="0"/>
              <a:t>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1854200"/>
            <a:ext cx="8837612" cy="5260975"/>
          </a:xfrm>
        </p:spPr>
        <p:txBody>
          <a:bodyPr/>
          <a:lstStyle/>
          <a:p>
            <a:pPr eaLnBrk="1" hangingPunct="1"/>
            <a:r>
              <a:rPr lang="en-GB" smtClean="0"/>
              <a:t>Notation: </a:t>
            </a:r>
            <a:r>
              <a:rPr lang="en-GB" i="1" baseline="-25000" smtClean="0"/>
              <a:t>n</a:t>
            </a:r>
            <a:r>
              <a:rPr lang="en-GB" i="1" smtClean="0"/>
              <a:t>P</a:t>
            </a:r>
            <a:r>
              <a:rPr lang="en-GB" i="1" baseline="-25000" smtClean="0"/>
              <a:t>r</a:t>
            </a:r>
            <a:r>
              <a:rPr lang="en-GB" smtClean="0"/>
              <a:t> is called number of permutations of n objects taken r at a time</a:t>
            </a:r>
            <a:endParaRPr lang="en-US" sz="2800" smtClean="0"/>
          </a:p>
          <a:p>
            <a:pPr eaLnBrk="1" hangingPunct="1"/>
            <a:r>
              <a:rPr lang="en-GB" smtClean="0"/>
              <a:t>Example:  </a:t>
            </a:r>
            <a:r>
              <a:rPr lang="en-GB" sz="2800" smtClean="0"/>
              <a:t>How many 4 letter words can be made from the letters in “Gilbreath” without duplicate letters?</a:t>
            </a:r>
          </a:p>
          <a:p>
            <a:pPr algn="ctr" eaLnBrk="1" hangingPunct="1">
              <a:buFontTx/>
              <a:buNone/>
            </a:pPr>
            <a:r>
              <a:rPr lang="en-GB" sz="2800" baseline="-25000" smtClean="0"/>
              <a:t>9</a:t>
            </a:r>
            <a:r>
              <a:rPr lang="en-GB" sz="2800" smtClean="0"/>
              <a:t>P</a:t>
            </a:r>
            <a:r>
              <a:rPr lang="en-GB" sz="2800" baseline="-25000" smtClean="0"/>
              <a:t>4</a:t>
            </a:r>
            <a:r>
              <a:rPr lang="en-GB" sz="2800" smtClean="0"/>
              <a:t> = 9</a:t>
            </a:r>
            <a:r>
              <a:rPr lang="en-GB" sz="2800" smtClean="0">
                <a:sym typeface="Symbol" pitchFamily="18" charset="2"/>
              </a:rPr>
              <a:t>876 = 3,024</a:t>
            </a:r>
          </a:p>
          <a:p>
            <a:pPr eaLnBrk="1" hangingPunct="1"/>
            <a:r>
              <a:rPr lang="en-GB" smtClean="0">
                <a:solidFill>
                  <a:schemeClr val="tx2"/>
                </a:solidFill>
              </a:rPr>
              <a:t>Example</a:t>
            </a:r>
            <a:r>
              <a:rPr lang="en-GB" smtClean="0"/>
              <a:t>: </a:t>
            </a:r>
            <a:r>
              <a:rPr lang="en-GB" sz="2800" smtClean="0"/>
              <a:t>How many 4-digit PINs can be created for a 5 button door locks?</a:t>
            </a:r>
          </a:p>
          <a:p>
            <a:pPr algn="ctr" eaLnBrk="1" hangingPunct="1">
              <a:buFontTx/>
              <a:buNone/>
            </a:pPr>
            <a:r>
              <a:rPr lang="en-GB" sz="2800" baseline="-25000" smtClean="0"/>
              <a:t>5</a:t>
            </a:r>
            <a:r>
              <a:rPr lang="en-GB" sz="2800" smtClean="0"/>
              <a:t>P</a:t>
            </a:r>
            <a:r>
              <a:rPr lang="en-GB" sz="2800" baseline="-25000" smtClean="0"/>
              <a:t>4</a:t>
            </a:r>
            <a:r>
              <a:rPr lang="en-GB" sz="2800" smtClean="0"/>
              <a:t> = 5</a:t>
            </a:r>
            <a:r>
              <a:rPr lang="en-GB" sz="2800" smtClean="0">
                <a:sym typeface="Symbol" pitchFamily="18" charset="2"/>
              </a:rPr>
              <a:t>432 = 120</a:t>
            </a: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373725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DD6D60B0-5A03-4851-A637-8D0640008FDF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Factorial</a:t>
            </a:r>
            <a:endParaRPr lang="en-US" sz="400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9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69875" y="1854200"/>
                <a:ext cx="8569325" cy="3251200"/>
              </a:xfrm>
            </p:spPr>
            <p:txBody>
              <a:bodyPr/>
              <a:lstStyle/>
              <a:p>
                <a:pPr eaLnBrk="1" hangingPunct="1"/>
                <a:r>
                  <a:rPr lang="en-GB" i="1" baseline="-25000" dirty="0" smtClean="0"/>
                  <a:t>n</a:t>
                </a:r>
                <a:r>
                  <a:rPr lang="en-GB" i="1" dirty="0" err="1" smtClean="0"/>
                  <a:t>P</a:t>
                </a:r>
                <a:r>
                  <a:rPr lang="en-GB" i="1" baseline="-25000" dirty="0" err="1" smtClean="0"/>
                  <a:t>n</a:t>
                </a:r>
                <a:r>
                  <a:rPr lang="en-GB" dirty="0" smtClean="0"/>
                  <a:t> =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𝑛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∗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∗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e>
                    </m:d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∗…∗3∗2∗1</m:t>
                    </m:r>
                  </m:oMath>
                </a14:m>
                <a:endParaRPr lang="en-US" sz="2800" dirty="0" smtClean="0"/>
              </a:p>
              <a:p>
                <a:pPr eaLnBrk="1" hangingPunct="1"/>
                <a:r>
                  <a:rPr lang="en-GB" dirty="0" smtClean="0"/>
                  <a:t>This number is written as </a:t>
                </a:r>
                <a:r>
                  <a:rPr lang="en-GB" i="1" dirty="0" smtClean="0">
                    <a:solidFill>
                      <a:schemeClr val="tx2"/>
                    </a:solidFill>
                  </a:rPr>
                  <a:t>n!</a:t>
                </a:r>
                <a:r>
                  <a:rPr lang="en-GB" dirty="0" smtClean="0"/>
                  <a:t> and is read </a:t>
                </a:r>
                <a:r>
                  <a:rPr lang="en-GB" i="1" dirty="0" smtClean="0">
                    <a:solidFill>
                      <a:schemeClr val="tx2"/>
                    </a:solidFill>
                  </a:rPr>
                  <a:t>n factorial</a:t>
                </a:r>
                <a:endParaRPr lang="en-US" sz="2800" i="1" dirty="0" smtClean="0">
                  <a:solidFill>
                    <a:schemeClr val="tx2"/>
                  </a:solidFill>
                </a:endParaRPr>
              </a:p>
              <a:p>
                <a:pPr eaLnBrk="1" hangingPunct="1"/>
                <a:r>
                  <a:rPr lang="en-GB" i="1" baseline="-25000" dirty="0" smtClean="0"/>
                  <a:t>n </a:t>
                </a:r>
                <a:r>
                  <a:rPr lang="en-GB" i="1" dirty="0" err="1" smtClean="0"/>
                  <a:t>P</a:t>
                </a:r>
                <a:r>
                  <a:rPr lang="en-GB" i="1" baseline="-25000" dirty="0" err="1" smtClean="0"/>
                  <a:t>r</a:t>
                </a:r>
                <a:r>
                  <a:rPr lang="en-GB" dirty="0" smtClean="0"/>
                  <a:t> is conveniently written in terms of factorials</a:t>
                </a:r>
              </a:p>
              <a:p>
                <a:pPr lvl="1" eaLnBrk="1" hangingPunct="1">
                  <a:buFontTx/>
                  <a:buNone/>
                </a:pPr>
                <a:r>
                  <a:rPr lang="en-GB" i="1" baseline="-25000" dirty="0" smtClean="0"/>
                  <a:t>	</a:t>
                </a:r>
                <a:r>
                  <a:rPr lang="en-GB" i="1" baseline="-25000" dirty="0" smtClean="0">
                    <a:solidFill>
                      <a:schemeClr val="tx2"/>
                    </a:solidFill>
                  </a:rPr>
                  <a:t>n	</a:t>
                </a:r>
                <a:r>
                  <a:rPr lang="en-GB" i="1" dirty="0" err="1" smtClean="0">
                    <a:solidFill>
                      <a:schemeClr val="tx2"/>
                    </a:solidFill>
                  </a:rPr>
                  <a:t>P</a:t>
                </a:r>
                <a:r>
                  <a:rPr lang="en-GB" i="1" baseline="-25000" dirty="0" err="1" smtClean="0">
                    <a:solidFill>
                      <a:schemeClr val="tx2"/>
                    </a:solidFill>
                  </a:rPr>
                  <a:t>r</a:t>
                </a:r>
                <a:r>
                  <a:rPr lang="en-GB" i="1" dirty="0" smtClean="0">
                    <a:solidFill>
                      <a:schemeClr val="tx2"/>
                    </a:solidFill>
                  </a:rPr>
                  <a:t> </a:t>
                </a:r>
                <a:r>
                  <a:rPr lang="en-GB" dirty="0" smtClean="0">
                    <a:solidFill>
                      <a:schemeClr val="tx2"/>
                    </a:solidFill>
                  </a:rPr>
                  <a:t>=</a:t>
                </a:r>
                <a:r>
                  <a:rPr lang="en-GB" sz="3200" dirty="0" smtClean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GB" sz="320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sz="3200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</m:d>
                        <m:r>
                          <a:rPr lang="en-US" sz="32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endParaRPr lang="en-GB" sz="3200" dirty="0" smtClean="0">
                  <a:solidFill>
                    <a:schemeClr val="tx2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1639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9875" y="1854200"/>
                <a:ext cx="8569325" cy="3251200"/>
              </a:xfrm>
              <a:blipFill rotWithShape="1">
                <a:blip r:embed="rId2"/>
                <a:stretch>
                  <a:fillRect l="-1565" t="-2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82F130DB-4E79-4B69-B558-E25BF7117107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625475"/>
          </a:xfrm>
        </p:spPr>
        <p:txBody>
          <a:bodyPr/>
          <a:lstStyle/>
          <a:p>
            <a:pPr eaLnBrk="1" hangingPunct="1"/>
            <a:r>
              <a:rPr lang="en-GB" sz="4000" smtClean="0"/>
              <a:t>Distinguishable Permutations</a:t>
            </a:r>
            <a:endParaRPr lang="en-US" sz="360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350" y="1739900"/>
            <a:ext cx="8756650" cy="4508500"/>
          </a:xfrm>
        </p:spPr>
        <p:txBody>
          <a:bodyPr/>
          <a:lstStyle/>
          <a:p>
            <a:pPr eaLnBrk="1" hangingPunct="1"/>
            <a:r>
              <a:rPr lang="en-US" dirty="0" smtClean="0"/>
              <a:t>If the set from which a sequence is being derived has duplicate elements, e.g., {a, b, d, d, g, h, r, r, r, s, t}, then straight permutations will actually count some sequences multiple times</a:t>
            </a:r>
          </a:p>
          <a:p>
            <a:pPr eaLnBrk="1" hangingPunct="1"/>
            <a:r>
              <a:rPr lang="en-GB" sz="2800" dirty="0" smtClean="0"/>
              <a:t>Example:  How many distinguishable words can be made from the letters in Crusher?</a:t>
            </a:r>
            <a:endParaRPr lang="en-US" sz="2400" dirty="0" smtClean="0"/>
          </a:p>
          <a:p>
            <a:pPr eaLnBrk="1" hangingPunct="1"/>
            <a:r>
              <a:rPr lang="en-GB" sz="2800" dirty="0" smtClean="0"/>
              <a:t>Problem: the r’s cannot be distinguished, e.g., </a:t>
            </a:r>
          </a:p>
          <a:p>
            <a:pPr lvl="1" eaLnBrk="1" hangingPunct="1"/>
            <a:r>
              <a:rPr lang="en-GB" sz="2400" i="1" u="sng" dirty="0" smtClean="0">
                <a:solidFill>
                  <a:schemeClr val="tx2"/>
                </a:solidFill>
              </a:rPr>
              <a:t>Cru</a:t>
            </a:r>
            <a:r>
              <a:rPr lang="en-GB" sz="2400" dirty="0" smtClean="0"/>
              <a:t>sh</a:t>
            </a:r>
            <a:r>
              <a:rPr lang="en-GB" sz="2400" i="1" u="sng" dirty="0" smtClean="0">
                <a:solidFill>
                  <a:schemeClr val="tx2"/>
                </a:solidFill>
              </a:rPr>
              <a:t>e</a:t>
            </a:r>
            <a:r>
              <a:rPr lang="en-GB" sz="2400" dirty="0" smtClean="0"/>
              <a:t>r: = </a:t>
            </a:r>
            <a:r>
              <a:rPr lang="en-GB" sz="2400" i="1" u="sng" dirty="0" smtClean="0">
                <a:solidFill>
                  <a:schemeClr val="tx2"/>
                </a:solidFill>
              </a:rPr>
              <a:t>cure</a:t>
            </a:r>
            <a:r>
              <a:rPr lang="en-GB" sz="2400" dirty="0" smtClean="0">
                <a:solidFill>
                  <a:srgbClr val="CC0066"/>
                </a:solidFill>
              </a:rPr>
              <a:t> </a:t>
            </a:r>
            <a:r>
              <a:rPr lang="en-GB" sz="2400" dirty="0" smtClean="0"/>
              <a:t> is indistinguishable from</a:t>
            </a:r>
          </a:p>
          <a:p>
            <a:pPr lvl="1" eaLnBrk="1" hangingPunct="1"/>
            <a:r>
              <a:rPr lang="en-GB" sz="2400" i="1" u="sng" dirty="0" smtClean="0">
                <a:solidFill>
                  <a:schemeClr val="tx2"/>
                </a:solidFill>
              </a:rPr>
              <a:t>C</a:t>
            </a:r>
            <a:r>
              <a:rPr lang="en-GB" sz="2400" dirty="0" smtClean="0"/>
              <a:t>r</a:t>
            </a:r>
            <a:r>
              <a:rPr lang="en-GB" sz="2400" i="1" u="sng" dirty="0" smtClean="0">
                <a:solidFill>
                  <a:schemeClr val="tx2"/>
                </a:solidFill>
              </a:rPr>
              <a:t>u</a:t>
            </a:r>
            <a:r>
              <a:rPr lang="en-GB" sz="2400" dirty="0" smtClean="0"/>
              <a:t>sh</a:t>
            </a:r>
            <a:r>
              <a:rPr lang="en-GB" sz="2400" i="1" u="sng" dirty="0" smtClean="0">
                <a:solidFill>
                  <a:schemeClr val="tx2"/>
                </a:solidFill>
              </a:rPr>
              <a:t>er</a:t>
            </a:r>
            <a:r>
              <a:rPr lang="en-GB" sz="2400" dirty="0" smtClean="0"/>
              <a:t>: = </a:t>
            </a:r>
            <a:r>
              <a:rPr lang="en-GB" sz="2400" i="1" u="sng" dirty="0" smtClean="0">
                <a:solidFill>
                  <a:schemeClr val="tx2"/>
                </a:solidFill>
              </a:rPr>
              <a:t>cure</a:t>
            </a:r>
            <a:r>
              <a:rPr lang="en-GB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F75D55A9-99CA-4A10-AF69-76456D8594B1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701675"/>
          </a:xfrm>
        </p:spPr>
        <p:txBody>
          <a:bodyPr/>
          <a:lstStyle/>
          <a:p>
            <a:pPr eaLnBrk="1" hangingPunct="1"/>
            <a:r>
              <a:rPr lang="en-GB" sz="4000" smtClean="0"/>
              <a:t>Distinguishable Permutations (cont)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Number of distinguishable permutations that can be formed from a collection of n objects where the first object appears k</a:t>
            </a:r>
            <a:r>
              <a:rPr lang="en-GB" baseline="-25000" dirty="0" smtClean="0"/>
              <a:t>1</a:t>
            </a:r>
            <a:r>
              <a:rPr lang="en-GB" dirty="0" smtClean="0"/>
              <a:t> times, the second object k</a:t>
            </a:r>
            <a:r>
              <a:rPr lang="en-GB" baseline="-25000" dirty="0" smtClean="0"/>
              <a:t>2</a:t>
            </a:r>
            <a:r>
              <a:rPr lang="en-GB" dirty="0" smtClean="0"/>
              <a:t> times, and so on is: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n-GB" dirty="0" smtClean="0"/>
              <a:t>n! / (k</a:t>
            </a:r>
            <a:r>
              <a:rPr lang="en-GB" baseline="-25000" dirty="0" smtClean="0"/>
              <a:t>1</a:t>
            </a:r>
            <a:r>
              <a:rPr lang="en-GB" dirty="0" smtClean="0"/>
              <a:t>!</a:t>
            </a:r>
            <a:r>
              <a:rPr lang="en-GB" dirty="0" smtClean="0">
                <a:sym typeface="Symbol" pitchFamily="18" charset="2"/>
              </a:rPr>
              <a:t></a:t>
            </a:r>
            <a:r>
              <a:rPr lang="en-GB" dirty="0" smtClean="0"/>
              <a:t> k</a:t>
            </a:r>
            <a:r>
              <a:rPr lang="en-GB" baseline="-25000" dirty="0" smtClean="0"/>
              <a:t>2</a:t>
            </a:r>
            <a:r>
              <a:rPr lang="en-GB" dirty="0" smtClean="0"/>
              <a:t>!</a:t>
            </a:r>
            <a:r>
              <a:rPr lang="en-GB" dirty="0" smtClean="0">
                <a:sym typeface="Symbol" pitchFamily="18" charset="2"/>
              </a:rPr>
              <a:t></a:t>
            </a:r>
            <a:r>
              <a:rPr lang="en-GB" dirty="0" smtClean="0"/>
              <a:t> </a:t>
            </a:r>
            <a:r>
              <a:rPr lang="en-GB" dirty="0" err="1" smtClean="0"/>
              <a:t>k</a:t>
            </a:r>
            <a:r>
              <a:rPr lang="en-GB" baseline="-25000" dirty="0" err="1" smtClean="0"/>
              <a:t>t</a:t>
            </a:r>
            <a:r>
              <a:rPr lang="en-GB" dirty="0" smtClean="0"/>
              <a:t>!)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where k</a:t>
            </a:r>
            <a:r>
              <a:rPr lang="en-GB" baseline="-25000" dirty="0" smtClean="0"/>
              <a:t>1</a:t>
            </a:r>
            <a:r>
              <a:rPr lang="en-GB" dirty="0" smtClean="0"/>
              <a:t> +  k</a:t>
            </a:r>
            <a:r>
              <a:rPr lang="en-GB" baseline="-25000" dirty="0" smtClean="0"/>
              <a:t>2</a:t>
            </a:r>
            <a:r>
              <a:rPr lang="en-GB" dirty="0" smtClean="0"/>
              <a:t> + … + </a:t>
            </a:r>
            <a:r>
              <a:rPr lang="en-GB" dirty="0" err="1" smtClean="0"/>
              <a:t>k</a:t>
            </a:r>
            <a:r>
              <a:rPr lang="en-GB" baseline="-25000" dirty="0" err="1" smtClean="0"/>
              <a:t>t</a:t>
            </a:r>
            <a:r>
              <a:rPr lang="en-GB" dirty="0" smtClean="0"/>
              <a:t> = n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B5B67BFA-E24A-468E-A6E8-65B0F154E814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How many distinguishable words can be formed from the letters of KIRK?</a:t>
            </a:r>
            <a:endParaRPr lang="en-US" smtClean="0"/>
          </a:p>
          <a:p>
            <a:pPr eaLnBrk="1" hangingPunct="1"/>
            <a:r>
              <a:rPr lang="en-US" smtClean="0"/>
              <a:t>Solution: n = 4, k</a:t>
            </a:r>
            <a:r>
              <a:rPr lang="en-US" baseline="-25000" smtClean="0"/>
              <a:t>I</a:t>
            </a:r>
            <a:r>
              <a:rPr lang="en-US" smtClean="0"/>
              <a:t> = 1, k</a:t>
            </a:r>
            <a:r>
              <a:rPr lang="en-US" baseline="-25000" smtClean="0"/>
              <a:t>R</a:t>
            </a:r>
            <a:r>
              <a:rPr lang="en-US" smtClean="0"/>
              <a:t> = 1, k</a:t>
            </a:r>
            <a:r>
              <a:rPr lang="en-US" baseline="-25000" smtClean="0"/>
              <a:t>K</a:t>
            </a:r>
            <a:r>
              <a:rPr lang="en-US" smtClean="0"/>
              <a:t> = 2 </a:t>
            </a:r>
          </a:p>
          <a:p>
            <a:pPr algn="ctr" eaLnBrk="1" hangingPunct="1">
              <a:buFontTx/>
              <a:buNone/>
            </a:pPr>
            <a:r>
              <a:rPr lang="en-US" smtClean="0"/>
              <a:t>n!/(k</a:t>
            </a:r>
            <a:r>
              <a:rPr lang="en-US" baseline="-25000" smtClean="0"/>
              <a:t>k</a:t>
            </a:r>
            <a:r>
              <a:rPr lang="en-US" smtClean="0"/>
              <a:t>! </a:t>
            </a:r>
            <a:r>
              <a:rPr lang="en-US" smtClean="0">
                <a:sym typeface="Symbol" pitchFamily="18" charset="2"/>
              </a:rPr>
              <a:t> </a:t>
            </a:r>
            <a:r>
              <a:rPr lang="en-US" smtClean="0"/>
              <a:t>k</a:t>
            </a:r>
            <a:r>
              <a:rPr lang="en-US" baseline="-25000" smtClean="0"/>
              <a:t>i</a:t>
            </a:r>
            <a:r>
              <a:rPr lang="en-US" smtClean="0"/>
              <a:t>! </a:t>
            </a:r>
            <a:r>
              <a:rPr lang="en-US" smtClean="0">
                <a:sym typeface="Symbol" pitchFamily="18" charset="2"/>
              </a:rPr>
              <a:t> </a:t>
            </a:r>
            <a:r>
              <a:rPr lang="en-US" smtClean="0"/>
              <a:t>k</a:t>
            </a:r>
            <a:r>
              <a:rPr lang="en-US" baseline="-25000" smtClean="0"/>
              <a:t>r</a:t>
            </a:r>
            <a:r>
              <a:rPr lang="en-US" smtClean="0"/>
              <a:t>!) = 4!/(2! 1! 1!) = 12</a:t>
            </a:r>
          </a:p>
          <a:p>
            <a:pPr eaLnBrk="1" hangingPunct="1"/>
            <a:r>
              <a:rPr lang="en-US" smtClean="0"/>
              <a:t>List: </a:t>
            </a:r>
            <a:br>
              <a:rPr lang="en-US" smtClean="0"/>
            </a:br>
            <a:r>
              <a:rPr lang="en-US" smtClean="0"/>
              <a:t>RIKK, RKIK, RKKI, IRKK, IKRK, IKKR, KRIK, KIRK, KRKI, KIKR, KKRI, and KKIR</a:t>
            </a:r>
            <a:endParaRPr lang="en-US" sz="36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76119478-00F4-4B73-8EED-A5AD20EDD493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How many distinguishable words can be formed from the letters of MISSISSIPPI?</a:t>
            </a:r>
            <a:endParaRPr lang="en-US" smtClean="0"/>
          </a:p>
          <a:p>
            <a:pPr eaLnBrk="1" hangingPunct="1"/>
            <a:r>
              <a:rPr lang="en-US" smtClean="0"/>
              <a:t>Solution: </a:t>
            </a:r>
            <a:br>
              <a:rPr lang="en-US" smtClean="0"/>
            </a:br>
            <a:r>
              <a:rPr lang="en-US" smtClean="0"/>
              <a:t>n = 11, k</a:t>
            </a:r>
            <a:r>
              <a:rPr lang="en-US" baseline="-25000" smtClean="0"/>
              <a:t>M</a:t>
            </a:r>
            <a:r>
              <a:rPr lang="en-US" smtClean="0"/>
              <a:t> = 1, k</a:t>
            </a:r>
            <a:r>
              <a:rPr lang="en-US" baseline="-25000" smtClean="0"/>
              <a:t>I</a:t>
            </a:r>
            <a:r>
              <a:rPr lang="en-US" smtClean="0"/>
              <a:t> = 4, k</a:t>
            </a:r>
            <a:r>
              <a:rPr lang="en-US" baseline="-25000" smtClean="0"/>
              <a:t>S</a:t>
            </a:r>
            <a:r>
              <a:rPr lang="en-US" smtClean="0"/>
              <a:t> = 4, k</a:t>
            </a:r>
            <a:r>
              <a:rPr lang="en-US" baseline="-25000" smtClean="0"/>
              <a:t>P</a:t>
            </a:r>
            <a:r>
              <a:rPr lang="en-US" smtClean="0"/>
              <a:t> = 2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n!/(k</a:t>
            </a:r>
            <a:r>
              <a:rPr lang="en-US" baseline="-25000" smtClean="0"/>
              <a:t>M</a:t>
            </a:r>
            <a:r>
              <a:rPr lang="en-US" smtClean="0"/>
              <a:t>! </a:t>
            </a:r>
            <a:r>
              <a:rPr lang="en-US" smtClean="0">
                <a:sym typeface="Symbol" pitchFamily="18" charset="2"/>
              </a:rPr>
              <a:t> </a:t>
            </a:r>
            <a:r>
              <a:rPr lang="en-US" smtClean="0"/>
              <a:t>k</a:t>
            </a:r>
            <a:r>
              <a:rPr lang="en-US" baseline="-25000" smtClean="0"/>
              <a:t>I</a:t>
            </a:r>
            <a:r>
              <a:rPr lang="en-US" smtClean="0"/>
              <a:t>! </a:t>
            </a:r>
            <a:r>
              <a:rPr lang="en-US" smtClean="0">
                <a:sym typeface="Symbol" pitchFamily="18" charset="2"/>
              </a:rPr>
              <a:t> </a:t>
            </a:r>
            <a:r>
              <a:rPr lang="en-US" smtClean="0"/>
              <a:t>k</a:t>
            </a:r>
            <a:r>
              <a:rPr lang="en-US" baseline="-25000" smtClean="0"/>
              <a:t>S</a:t>
            </a:r>
            <a:r>
              <a:rPr lang="en-US" smtClean="0"/>
              <a:t>! </a:t>
            </a:r>
            <a:r>
              <a:rPr lang="en-US" smtClean="0">
                <a:sym typeface="Symbol" pitchFamily="18" charset="2"/>
              </a:rPr>
              <a:t> </a:t>
            </a:r>
            <a:r>
              <a:rPr lang="en-US" smtClean="0"/>
              <a:t>k</a:t>
            </a:r>
            <a:r>
              <a:rPr lang="en-US" baseline="-25000" smtClean="0"/>
              <a:t>P</a:t>
            </a:r>
            <a:r>
              <a:rPr lang="en-US" smtClean="0"/>
              <a:t>!) = 11!/(1! 4! 4! 2!)</a:t>
            </a:r>
            <a:br>
              <a:rPr lang="en-US" smtClean="0"/>
            </a:br>
            <a:r>
              <a:rPr lang="en-US" smtClean="0"/>
              <a:t>= 34,650</a:t>
            </a:r>
            <a:endParaRPr lang="en-US" baseline="-25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CC790260-373D-4613-82D9-5A44E84CFDE9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Reading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Rosen </a:t>
            </a:r>
            <a:r>
              <a:rPr lang="en-US" dirty="0" smtClean="0"/>
              <a:t>- </a:t>
            </a:r>
            <a:r>
              <a:rPr lang="en-US" smtClean="0"/>
              <a:t>Section </a:t>
            </a:r>
            <a:r>
              <a:rPr lang="en-US" smtClean="0"/>
              <a:t>6.1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Learning to count sequences under four situations: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3200" dirty="0"/>
              <a:t>Order matters, duplicates allowed</a:t>
            </a:r>
            <a:endParaRPr lang="en-US" sz="3200" dirty="0"/>
          </a:p>
          <a:p>
            <a:pPr lvl="1" eaLnBrk="1" hangingPunct="1">
              <a:lnSpc>
                <a:spcPct val="90000"/>
              </a:lnSpc>
            </a:pPr>
            <a:r>
              <a:rPr lang="en-GB" sz="3200" dirty="0"/>
              <a:t>Order matters, no duplicates allowed</a:t>
            </a:r>
            <a:endParaRPr lang="en-US" sz="3200" dirty="0"/>
          </a:p>
          <a:p>
            <a:pPr lvl="1" eaLnBrk="1" hangingPunct="1">
              <a:lnSpc>
                <a:spcPct val="90000"/>
              </a:lnSpc>
            </a:pPr>
            <a:r>
              <a:rPr lang="en-GB" sz="3200" dirty="0" smtClean="0"/>
              <a:t>Any order, no duplicates allowed</a:t>
            </a:r>
            <a:endParaRPr lang="en-US" sz="32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sz="3200" dirty="0" smtClean="0"/>
              <a:t>Any order, duplicates allowed</a:t>
            </a: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2CE776F9-D5B7-492D-90A3-3516A9B754BF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Lecture Summary To Now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510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>
                  <a:buFontTx/>
                  <a:buNone/>
                </a:pPr>
                <a:r>
                  <a:rPr lang="en-US" dirty="0" smtClean="0"/>
                  <a:t>	We have examined two  cases, in which 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order matters</a:t>
                </a:r>
                <a:r>
                  <a:rPr lang="en-US" dirty="0" smtClean="0"/>
                  <a:t>:</a:t>
                </a:r>
              </a:p>
              <a:p>
                <a:pPr lvl="1" eaLnBrk="1" hangingPunct="1"/>
                <a:r>
                  <a:rPr lang="en-US" dirty="0" smtClean="0">
                    <a:solidFill>
                      <a:schemeClr val="tx2"/>
                    </a:solidFill>
                  </a:rPr>
                  <a:t>Duplicates allowed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 Multiplicative Principle  </a:t>
                </a:r>
                <a:endParaRPr lang="en-US" dirty="0" smtClean="0">
                  <a:solidFill>
                    <a:schemeClr val="tx2"/>
                  </a:solidFill>
                </a:endParaRPr>
              </a:p>
              <a:p>
                <a:pPr lvl="1" eaLnBrk="1" hangingPunct="1"/>
                <a:r>
                  <a:rPr lang="en-US" dirty="0" smtClean="0">
                    <a:solidFill>
                      <a:schemeClr val="tx2"/>
                    </a:solidFill>
                  </a:rPr>
                  <a:t>Duplicates not allowed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 Permutations </a:t>
                </a:r>
                <a:endParaRPr lang="en-US" dirty="0" smtClean="0">
                  <a:solidFill>
                    <a:schemeClr val="tx2"/>
                  </a:solidFill>
                </a:endParaRPr>
              </a:p>
              <a:p>
                <a:pPr eaLnBrk="1" hangingPunct="1">
                  <a:buFontTx/>
                  <a:buNone/>
                </a:pPr>
                <a:r>
                  <a:rPr lang="en-US" dirty="0" smtClean="0"/>
                  <a:t>	</a:t>
                </a:r>
              </a:p>
            </p:txBody>
          </p:sp>
        </mc:Choice>
        <mc:Fallback xmlns="">
          <p:sp>
            <p:nvSpPr>
              <p:cNvPr id="2151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t="-1897" r="-5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4495800"/>
          </a:xfrm>
        </p:spPr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Order </a:t>
            </a:r>
            <a:r>
              <a:rPr lang="en-US" sz="5400" dirty="0" smtClean="0">
                <a:solidFill>
                  <a:srgbClr val="FF9900"/>
                </a:solidFill>
              </a:rPr>
              <a:t>Doesn’t</a:t>
            </a:r>
            <a:r>
              <a:rPr lang="en-US" sz="5400" dirty="0" smtClean="0"/>
              <a:t> Matters</a:t>
            </a:r>
          </a:p>
          <a:p>
            <a:pPr marL="0" indent="0" algn="ctr">
              <a:buNone/>
            </a:pPr>
            <a:r>
              <a:rPr lang="en-US" sz="5400" dirty="0" smtClean="0"/>
              <a:t>Duplicates Are </a:t>
            </a:r>
            <a:r>
              <a:rPr lang="en-US" sz="5400" dirty="0" smtClean="0">
                <a:solidFill>
                  <a:srgbClr val="FF9900"/>
                </a:solidFill>
              </a:rPr>
              <a:t>Not</a:t>
            </a:r>
            <a:r>
              <a:rPr lang="en-US" sz="5400" dirty="0" smtClean="0"/>
              <a:t> Allowed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1900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Lecture 12 - </a:t>
            </a:r>
            <a:fld id="{7CE305C7-7015-4B2E-8B07-C4226A6BEDE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24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CFB93004-CB98-4524-83E5-0C9FCA08E609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34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Order Doesn’t Matter - No Duplicates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if order doesn’t matter, for example, a hand of blackjack?</a:t>
            </a:r>
          </a:p>
          <a:p>
            <a:pPr eaLnBrk="1" hangingPunct="1"/>
            <a:r>
              <a:rPr lang="en-US" dirty="0" smtClean="0"/>
              <a:t>Example: the cards A</a:t>
            </a:r>
            <a:r>
              <a:rPr lang="en-US" dirty="0" smtClean="0">
                <a:latin typeface="Arial"/>
                <a:cs typeface="Arial"/>
              </a:rPr>
              <a:t>♦</a:t>
            </a:r>
            <a:r>
              <a:rPr lang="en-US" dirty="0" smtClean="0"/>
              <a:t>, 5</a:t>
            </a:r>
            <a:r>
              <a:rPr lang="en-US" dirty="0" smtClean="0">
                <a:latin typeface="Arial"/>
                <a:cs typeface="Arial"/>
              </a:rPr>
              <a:t>♥</a:t>
            </a:r>
            <a:r>
              <a:rPr lang="en-US" dirty="0" smtClean="0"/>
              <a:t>, and 3</a:t>
            </a:r>
            <a:r>
              <a:rPr lang="en-US" dirty="0" smtClean="0">
                <a:latin typeface="Arial"/>
                <a:cs typeface="Arial"/>
              </a:rPr>
              <a:t>♣</a:t>
            </a:r>
            <a:r>
              <a:rPr lang="en-US" dirty="0" smtClean="0"/>
              <a:t>  make six possible hands </a:t>
            </a:r>
            <a:r>
              <a:rPr lang="en-US" dirty="0"/>
              <a:t>: A</a:t>
            </a:r>
            <a:r>
              <a:rPr lang="en-US" dirty="0" smtClean="0">
                <a:latin typeface="Arial"/>
                <a:cs typeface="Arial"/>
              </a:rPr>
              <a:t>♦</a:t>
            </a:r>
            <a:r>
              <a:rPr lang="en-US" dirty="0" smtClean="0"/>
              <a:t>5</a:t>
            </a:r>
            <a:r>
              <a:rPr lang="en-US" dirty="0" smtClean="0">
                <a:latin typeface="Arial"/>
                <a:cs typeface="Arial"/>
              </a:rPr>
              <a:t>♥</a:t>
            </a:r>
            <a:r>
              <a:rPr lang="en-US" dirty="0" smtClean="0"/>
              <a:t>3</a:t>
            </a:r>
            <a:r>
              <a:rPr lang="en-US" dirty="0">
                <a:latin typeface="Arial"/>
                <a:cs typeface="Arial"/>
              </a:rPr>
              <a:t>♣</a:t>
            </a:r>
            <a:r>
              <a:rPr lang="en-US" dirty="0" smtClean="0"/>
              <a:t>; </a:t>
            </a:r>
            <a:r>
              <a:rPr lang="en-US" dirty="0"/>
              <a:t>A</a:t>
            </a:r>
            <a:r>
              <a:rPr lang="en-US" dirty="0" smtClean="0">
                <a:latin typeface="Arial"/>
                <a:cs typeface="Arial"/>
              </a:rPr>
              <a:t>♦</a:t>
            </a:r>
            <a:r>
              <a:rPr lang="en-US" dirty="0" smtClean="0"/>
              <a:t>3</a:t>
            </a:r>
            <a:r>
              <a:rPr lang="en-US" dirty="0" smtClean="0">
                <a:latin typeface="Arial"/>
                <a:cs typeface="Arial"/>
              </a:rPr>
              <a:t>♣</a:t>
            </a:r>
            <a:r>
              <a:rPr lang="en-US" dirty="0" smtClean="0"/>
              <a:t>5</a:t>
            </a:r>
            <a:r>
              <a:rPr lang="en-US" dirty="0">
                <a:latin typeface="Arial"/>
                <a:cs typeface="Arial"/>
              </a:rPr>
              <a:t>♥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dirty="0" smtClean="0">
                <a:latin typeface="Arial"/>
                <a:cs typeface="Arial"/>
              </a:rPr>
              <a:t>♣</a:t>
            </a:r>
            <a:r>
              <a:rPr lang="en-US" dirty="0" smtClean="0"/>
              <a:t>5</a:t>
            </a:r>
            <a:r>
              <a:rPr lang="en-US" dirty="0" smtClean="0">
                <a:latin typeface="Arial"/>
                <a:cs typeface="Arial"/>
              </a:rPr>
              <a:t>♥</a:t>
            </a:r>
            <a:r>
              <a:rPr lang="en-US" dirty="0" smtClean="0"/>
              <a:t>A</a:t>
            </a:r>
            <a:r>
              <a:rPr lang="en-US" dirty="0" smtClean="0">
                <a:latin typeface="Arial"/>
                <a:cs typeface="Arial"/>
              </a:rPr>
              <a:t>♦</a:t>
            </a:r>
            <a:r>
              <a:rPr lang="en-US" dirty="0" smtClean="0"/>
              <a:t>; </a:t>
            </a:r>
            <a:r>
              <a:rPr lang="en-US" dirty="0"/>
              <a:t>3</a:t>
            </a:r>
            <a:r>
              <a:rPr lang="en-US" dirty="0" smtClean="0">
                <a:latin typeface="Arial"/>
                <a:cs typeface="Arial"/>
              </a:rPr>
              <a:t>♣</a:t>
            </a:r>
            <a:r>
              <a:rPr lang="en-US" dirty="0" smtClean="0"/>
              <a:t>A</a:t>
            </a:r>
            <a:r>
              <a:rPr lang="en-US" dirty="0" smtClean="0">
                <a:latin typeface="Arial"/>
                <a:cs typeface="Arial"/>
              </a:rPr>
              <a:t>♦</a:t>
            </a:r>
            <a:r>
              <a:rPr lang="en-US" dirty="0" smtClean="0"/>
              <a:t>5</a:t>
            </a:r>
            <a:r>
              <a:rPr lang="en-US" dirty="0">
                <a:latin typeface="Arial"/>
                <a:cs typeface="Arial"/>
              </a:rPr>
              <a:t>♥</a:t>
            </a:r>
            <a:r>
              <a:rPr lang="en-US" dirty="0" smtClean="0"/>
              <a:t>; </a:t>
            </a:r>
            <a:r>
              <a:rPr lang="en-US" dirty="0"/>
              <a:t>5</a:t>
            </a:r>
            <a:r>
              <a:rPr lang="en-US" dirty="0" smtClean="0">
                <a:latin typeface="Arial"/>
                <a:cs typeface="Arial"/>
              </a:rPr>
              <a:t>♥</a:t>
            </a:r>
            <a:r>
              <a:rPr lang="en-US" dirty="0" smtClean="0"/>
              <a:t>3</a:t>
            </a:r>
            <a:r>
              <a:rPr lang="en-US" dirty="0" smtClean="0">
                <a:latin typeface="Arial"/>
                <a:cs typeface="Arial"/>
              </a:rPr>
              <a:t>♣</a:t>
            </a:r>
            <a:r>
              <a:rPr lang="en-US" dirty="0" smtClean="0"/>
              <a:t>A</a:t>
            </a:r>
            <a:r>
              <a:rPr lang="en-US" dirty="0" smtClean="0">
                <a:latin typeface="Arial"/>
                <a:cs typeface="Arial"/>
              </a:rPr>
              <a:t>♦</a:t>
            </a:r>
            <a:r>
              <a:rPr lang="en-US" dirty="0" smtClean="0"/>
              <a:t>; and </a:t>
            </a:r>
            <a:r>
              <a:rPr lang="en-US" dirty="0"/>
              <a:t>5</a:t>
            </a:r>
            <a:r>
              <a:rPr lang="en-US" dirty="0" smtClean="0">
                <a:latin typeface="Arial"/>
                <a:cs typeface="Arial"/>
              </a:rPr>
              <a:t>♥</a:t>
            </a:r>
            <a:r>
              <a:rPr lang="en-US" dirty="0" smtClean="0"/>
              <a:t>A</a:t>
            </a:r>
            <a:r>
              <a:rPr lang="en-US" dirty="0" smtClean="0">
                <a:latin typeface="Arial"/>
                <a:cs typeface="Arial"/>
              </a:rPr>
              <a:t>♦</a:t>
            </a:r>
            <a:r>
              <a:rPr lang="en-US" dirty="0"/>
              <a:t>3</a:t>
            </a:r>
            <a:r>
              <a:rPr lang="en-US" dirty="0">
                <a:latin typeface="Arial"/>
                <a:cs typeface="Arial"/>
              </a:rPr>
              <a:t>♣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Since order doesn’t matter, these six sequences are the same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00AD7985-F679-46F4-BE06-54E1C59C59BE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779463"/>
          </a:xfrm>
        </p:spPr>
        <p:txBody>
          <a:bodyPr/>
          <a:lstStyle/>
          <a:p>
            <a:pPr eaLnBrk="1" hangingPunct="1"/>
            <a:r>
              <a:rPr lang="en-GB" smtClean="0"/>
              <a:t>Combinations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1905000"/>
            <a:ext cx="8645525" cy="4038600"/>
          </a:xfrm>
        </p:spPr>
        <p:txBody>
          <a:bodyPr/>
          <a:lstStyle/>
          <a:p>
            <a:pPr eaLnBrk="1" hangingPunct="1"/>
            <a:r>
              <a:rPr lang="en-GB" dirty="0" smtClean="0"/>
              <a:t>For this situation, use </a:t>
            </a:r>
          </a:p>
          <a:p>
            <a:pPr eaLnBrk="1" hangingPunct="1">
              <a:buFontTx/>
              <a:buNone/>
            </a:pPr>
            <a:r>
              <a:rPr lang="en-GB" baseline="-25000" dirty="0" smtClean="0"/>
              <a:t>			</a:t>
            </a:r>
            <a:r>
              <a:rPr lang="en-GB" i="1" baseline="-25000" dirty="0" err="1" smtClean="0"/>
              <a:t>n</a:t>
            </a:r>
            <a:r>
              <a:rPr lang="en-GB" dirty="0" err="1" smtClean="0"/>
              <a:t>C</a:t>
            </a:r>
            <a:r>
              <a:rPr lang="en-GB" i="1" baseline="-25000" dirty="0" err="1" smtClean="0"/>
              <a:t>r</a:t>
            </a:r>
            <a:r>
              <a:rPr lang="en-GB" dirty="0" smtClean="0"/>
              <a:t> = </a:t>
            </a:r>
            <a:r>
              <a:rPr lang="en-GB" i="1" dirty="0" smtClean="0"/>
              <a:t>n</a:t>
            </a:r>
            <a:r>
              <a:rPr lang="en-GB" dirty="0" smtClean="0"/>
              <a:t>!/[</a:t>
            </a:r>
            <a:r>
              <a:rPr lang="en-GB" i="1" dirty="0" smtClean="0"/>
              <a:t>r</a:t>
            </a:r>
            <a:r>
              <a:rPr lang="en-GB" dirty="0" smtClean="0"/>
              <a:t>! </a:t>
            </a:r>
            <a:r>
              <a:rPr lang="en-GB" dirty="0" smtClean="0">
                <a:sym typeface="Symbol" pitchFamily="18" charset="2"/>
              </a:rPr>
              <a:t> (</a:t>
            </a:r>
            <a:r>
              <a:rPr lang="en-GB" i="1" dirty="0" smtClean="0">
                <a:sym typeface="Symbol" pitchFamily="18" charset="2"/>
              </a:rPr>
              <a:t>n</a:t>
            </a:r>
            <a:r>
              <a:rPr lang="en-GB" dirty="0" smtClean="0">
                <a:sym typeface="Symbol" pitchFamily="18" charset="2"/>
              </a:rPr>
              <a:t> – </a:t>
            </a:r>
            <a:r>
              <a:rPr lang="en-GB" i="1" dirty="0" smtClean="0">
                <a:sym typeface="Symbol" pitchFamily="18" charset="2"/>
              </a:rPr>
              <a:t>r</a:t>
            </a:r>
            <a:r>
              <a:rPr lang="en-GB" dirty="0" smtClean="0">
                <a:sym typeface="Symbol" pitchFamily="18" charset="2"/>
              </a:rPr>
              <a:t>)!</a:t>
            </a:r>
            <a:r>
              <a:rPr lang="en-GB" dirty="0" smtClean="0"/>
              <a:t>]</a:t>
            </a:r>
          </a:p>
          <a:p>
            <a:pPr lvl="1" eaLnBrk="1" hangingPunct="1"/>
            <a:r>
              <a:rPr lang="en-GB" dirty="0" smtClean="0"/>
              <a:t>Nota </a:t>
            </a:r>
            <a:r>
              <a:rPr lang="en-GB" dirty="0" err="1" smtClean="0"/>
              <a:t>Bene</a:t>
            </a:r>
            <a:r>
              <a:rPr lang="en-GB" dirty="0"/>
              <a:t> </a:t>
            </a:r>
            <a:r>
              <a:rPr lang="en-GB" dirty="0" smtClean="0"/>
              <a:t>–  the purpose of </a:t>
            </a:r>
            <a:r>
              <a:rPr lang="en-GB" dirty="0"/>
              <a:t>the r! term in </a:t>
            </a:r>
            <a:r>
              <a:rPr lang="en-GB" dirty="0" smtClean="0"/>
              <a:t>the denominator is to remove duplicates from the count </a:t>
            </a:r>
          </a:p>
          <a:p>
            <a:pPr eaLnBrk="1" hangingPunct="1"/>
            <a:r>
              <a:rPr lang="en-GB" dirty="0"/>
              <a:t>Notation: </a:t>
            </a:r>
            <a:r>
              <a:rPr lang="en-GB" i="1" baseline="-25000" dirty="0" err="1"/>
              <a:t>n</a:t>
            </a:r>
            <a:r>
              <a:rPr lang="en-GB" i="1" dirty="0" err="1"/>
              <a:t>C</a:t>
            </a:r>
            <a:r>
              <a:rPr lang="en-GB" i="1" baseline="-25000" dirty="0" err="1"/>
              <a:t>r</a:t>
            </a:r>
            <a:r>
              <a:rPr lang="en-GB" dirty="0"/>
              <a:t> is called number of combinations of </a:t>
            </a:r>
            <a:r>
              <a:rPr lang="en-GB" i="1" dirty="0"/>
              <a:t>n</a:t>
            </a:r>
            <a:r>
              <a:rPr lang="en-GB" dirty="0"/>
              <a:t> objects taken </a:t>
            </a:r>
            <a:r>
              <a:rPr lang="en-GB" i="1" dirty="0"/>
              <a:t>r</a:t>
            </a:r>
            <a:r>
              <a:rPr lang="en-GB" dirty="0"/>
              <a:t> at a </a:t>
            </a:r>
            <a:r>
              <a:rPr lang="en-GB" dirty="0" smtClean="0"/>
              <a:t>time</a:t>
            </a:r>
            <a:endParaRPr lang="en-GB" dirty="0"/>
          </a:p>
          <a:p>
            <a:pPr lvl="1" eaLnBrk="1" hangingPunct="1"/>
            <a:r>
              <a:rPr lang="en-GB" i="1" baseline="-25000" dirty="0" err="1" smtClean="0"/>
              <a:t>n</a:t>
            </a:r>
            <a:r>
              <a:rPr lang="en-GB" i="1" dirty="0" err="1" smtClean="0"/>
              <a:t>C</a:t>
            </a:r>
            <a:r>
              <a:rPr lang="en-GB" i="1" baseline="-25000" dirty="0" err="1" smtClean="0"/>
              <a:t>r</a:t>
            </a:r>
            <a:r>
              <a:rPr lang="en-GB" i="1" baseline="-25000" dirty="0" smtClean="0"/>
              <a:t>   </a:t>
            </a:r>
            <a:r>
              <a:rPr lang="en-GB" dirty="0" smtClean="0"/>
              <a:t>is also called the choose function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F0E005A5-033C-46A5-848C-B296F9CE8F6E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82600"/>
            <a:ext cx="7772400" cy="508000"/>
          </a:xfrm>
        </p:spPr>
        <p:txBody>
          <a:bodyPr/>
          <a:lstStyle/>
          <a:p>
            <a:pPr eaLnBrk="1" hangingPunct="1"/>
            <a:r>
              <a:rPr lang="en-GB" smtClean="0"/>
              <a:t>Combination Example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1892300"/>
            <a:ext cx="8950325" cy="3365500"/>
          </a:xfrm>
        </p:spPr>
        <p:txBody>
          <a:bodyPr/>
          <a:lstStyle/>
          <a:p>
            <a:pPr eaLnBrk="1" hangingPunct="1"/>
            <a:r>
              <a:rPr lang="en-GB" dirty="0" smtClean="0"/>
              <a:t>Example:  How many 5 card hands can be dealt from a deck of 52?</a:t>
            </a:r>
          </a:p>
          <a:p>
            <a:pPr lvl="1" eaLnBrk="1" hangingPunct="1"/>
            <a:r>
              <a:rPr lang="en-GB" dirty="0" smtClean="0"/>
              <a:t>The number of objects </a:t>
            </a:r>
            <a:r>
              <a:rPr lang="en-GB" i="1" dirty="0" smtClean="0"/>
              <a:t>n</a:t>
            </a:r>
            <a:r>
              <a:rPr lang="en-GB" dirty="0" smtClean="0"/>
              <a:t> is the number of cards in the deck</a:t>
            </a:r>
          </a:p>
          <a:p>
            <a:pPr lvl="1" eaLnBrk="1" hangingPunct="1"/>
            <a:r>
              <a:rPr lang="en-GB" dirty="0" smtClean="0"/>
              <a:t>The number of objects chosen </a:t>
            </a:r>
            <a:r>
              <a:rPr lang="en-GB" i="1" dirty="0" smtClean="0"/>
              <a:t>r</a:t>
            </a:r>
            <a:r>
              <a:rPr lang="en-GB" dirty="0" smtClean="0"/>
              <a:t>  is the number of card in a hand</a:t>
            </a:r>
          </a:p>
          <a:p>
            <a:pPr algn="ctr" eaLnBrk="1" hangingPunct="1">
              <a:buFontTx/>
              <a:buNone/>
            </a:pPr>
            <a:r>
              <a:rPr lang="en-GB" baseline="-25000" dirty="0" smtClean="0">
                <a:sym typeface="Symbol" pitchFamily="18" charset="2"/>
              </a:rPr>
              <a:t>52</a:t>
            </a:r>
            <a:r>
              <a:rPr lang="en-GB" dirty="0" smtClean="0">
                <a:sym typeface="Symbol" pitchFamily="18" charset="2"/>
              </a:rPr>
              <a:t>C</a:t>
            </a:r>
            <a:r>
              <a:rPr lang="en-GB" baseline="-25000" dirty="0" smtClean="0">
                <a:sym typeface="Symbol" pitchFamily="18" charset="2"/>
              </a:rPr>
              <a:t>5</a:t>
            </a:r>
            <a:r>
              <a:rPr lang="en-GB" dirty="0" smtClean="0">
                <a:sym typeface="Symbol" pitchFamily="18" charset="2"/>
              </a:rPr>
              <a:t> = 52!/(5!  (52-5)!)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4495800"/>
          </a:xfrm>
        </p:spPr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Order </a:t>
            </a:r>
            <a:r>
              <a:rPr lang="en-US" sz="5400" dirty="0" smtClean="0">
                <a:solidFill>
                  <a:srgbClr val="FF9900"/>
                </a:solidFill>
              </a:rPr>
              <a:t>Doesn’t</a:t>
            </a:r>
            <a:r>
              <a:rPr lang="en-US" sz="5400" dirty="0" smtClean="0"/>
              <a:t> Matters</a:t>
            </a:r>
          </a:p>
          <a:p>
            <a:pPr marL="0" indent="0" algn="ctr">
              <a:buNone/>
            </a:pPr>
            <a:r>
              <a:rPr lang="en-US" sz="5400" dirty="0" smtClean="0"/>
              <a:t>Duplicates Are  Allowed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CSCI 1900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Lecture 12 - </a:t>
            </a:r>
            <a:fld id="{7CE305C7-7015-4B2E-8B07-C4226A6BEDE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246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CB0DC890-E43F-4F1A-91E5-DBA2A05BE487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Order Doesn’t Matter - Duplicates Allowed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	You are “motoring” your shopping cart past the 2 liter sodas in Wally World and you need to buy a total of 10 bottles selected from:</a:t>
            </a:r>
          </a:p>
          <a:p>
            <a:pPr lvl="1" eaLnBrk="1" hangingPunct="1"/>
            <a:r>
              <a:rPr lang="en-US" dirty="0" smtClean="0"/>
              <a:t>Coke</a:t>
            </a:r>
          </a:p>
          <a:p>
            <a:pPr lvl="1" eaLnBrk="1" hangingPunct="1"/>
            <a:r>
              <a:rPr lang="en-US" dirty="0" smtClean="0"/>
              <a:t>Sprite</a:t>
            </a:r>
          </a:p>
          <a:p>
            <a:pPr lvl="1" eaLnBrk="1" hangingPunct="1"/>
            <a:r>
              <a:rPr lang="en-US" dirty="0" smtClean="0"/>
              <a:t>Dr. Pepper</a:t>
            </a:r>
          </a:p>
          <a:p>
            <a:pPr lvl="1" eaLnBrk="1" hangingPunct="1"/>
            <a:r>
              <a:rPr lang="en-US" dirty="0" smtClean="0"/>
              <a:t>Pepsi</a:t>
            </a:r>
          </a:p>
          <a:p>
            <a:pPr lvl="1" eaLnBrk="1" hangingPunct="1"/>
            <a:r>
              <a:rPr lang="en-US" dirty="0" smtClean="0"/>
              <a:t>A&amp;W Root Beer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3A7E7DFC-DE8C-4E9B-96C4-AA85E2C47D63}" type="slidenum">
              <a:rPr lang="en-US" sz="1400" smtClean="0">
                <a:latin typeface="Arial" charset="0"/>
              </a:rPr>
              <a:pPr eaLnBrk="1" hangingPunct="1"/>
              <a:t>27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763000" cy="746125"/>
          </a:xfrm>
        </p:spPr>
        <p:txBody>
          <a:bodyPr/>
          <a:lstStyle/>
          <a:p>
            <a:pPr eaLnBrk="1" hangingPunct="1"/>
            <a:r>
              <a:rPr lang="en-US" sz="3600" smtClean="0"/>
              <a:t>Order Doesn’t Matter - Duplicates Allowed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86800" cy="4191000"/>
          </a:xfrm>
        </p:spPr>
        <p:txBody>
          <a:bodyPr/>
          <a:lstStyle/>
          <a:p>
            <a:pPr eaLnBrk="1" hangingPunct="1"/>
            <a:r>
              <a:rPr lang="en-US" dirty="0" smtClean="0"/>
              <a:t>The general formula for </a:t>
            </a:r>
            <a:r>
              <a:rPr lang="en-US" dirty="0" smtClean="0">
                <a:solidFill>
                  <a:schemeClr val="tx2"/>
                </a:solidFill>
              </a:rPr>
              <a:t>order doesn’t matter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duplicates allowed</a:t>
            </a:r>
            <a:r>
              <a:rPr lang="en-US" dirty="0" smtClean="0"/>
              <a:t> for a selection of </a:t>
            </a:r>
            <a:r>
              <a:rPr lang="en-US" i="1" dirty="0" smtClean="0"/>
              <a:t>r</a:t>
            </a:r>
            <a:r>
              <a:rPr lang="en-US" dirty="0" smtClean="0"/>
              <a:t> items from a set of </a:t>
            </a:r>
            <a:r>
              <a:rPr lang="en-US" i="1" dirty="0" smtClean="0"/>
              <a:t>n</a:t>
            </a:r>
            <a:r>
              <a:rPr lang="en-US" dirty="0" smtClean="0"/>
              <a:t> items is:</a:t>
            </a:r>
          </a:p>
          <a:p>
            <a:pPr eaLnBrk="1" hangingPunct="1">
              <a:buFontTx/>
              <a:buNone/>
            </a:pPr>
            <a:r>
              <a:rPr lang="en-US" baseline="-25000" dirty="0" smtClean="0">
                <a:solidFill>
                  <a:schemeClr val="tx2"/>
                </a:solidFill>
              </a:rPr>
              <a:t>				(n + r – 1)</a:t>
            </a:r>
            <a:r>
              <a:rPr lang="en-US" dirty="0" smtClean="0">
                <a:solidFill>
                  <a:schemeClr val="tx2"/>
                </a:solidFill>
              </a:rPr>
              <a:t>C</a:t>
            </a:r>
            <a:r>
              <a:rPr lang="en-US" baseline="-25000" dirty="0" smtClean="0">
                <a:solidFill>
                  <a:schemeClr val="tx2"/>
                </a:solidFill>
              </a:rPr>
              <a:t>r</a:t>
            </a:r>
          </a:p>
          <a:p>
            <a:pPr algn="ctr" eaLnBrk="1" hangingPunct="1"/>
            <a:endParaRPr lang="en-US" baseline="-250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US" dirty="0" smtClean="0"/>
              <a:t>The soda problem on the previous slide becomes</a:t>
            </a:r>
          </a:p>
          <a:p>
            <a:pPr eaLnBrk="1" hangingPunct="1">
              <a:buFontTx/>
              <a:buNone/>
            </a:pPr>
            <a:r>
              <a:rPr lang="en-US" baseline="-25000" dirty="0" smtClean="0"/>
              <a:t>		14</a:t>
            </a:r>
            <a:r>
              <a:rPr lang="en-US" dirty="0" smtClean="0"/>
              <a:t>C</a:t>
            </a:r>
            <a:r>
              <a:rPr lang="en-US" baseline="-25000" dirty="0" smtClean="0"/>
              <a:t>10</a:t>
            </a:r>
            <a:r>
              <a:rPr lang="en-US" dirty="0" smtClean="0"/>
              <a:t> = 14!/(10! </a:t>
            </a:r>
            <a:r>
              <a:rPr lang="en-US" dirty="0" smtClean="0">
                <a:sym typeface="Symbol" pitchFamily="18" charset="2"/>
              </a:rPr>
              <a:t> (14 - 10)!) = 1001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F21E54D6-C6DC-4383-9C3B-590DEECA550D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Class Example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Given there are 4 types of chocolate bars (Dark, Milk, Peanuts, Crispy) in an assortment, how many combinations of 3 can you make ?</a:t>
            </a:r>
          </a:p>
          <a:p>
            <a:pPr eaLnBrk="1" hangingPunct="1"/>
            <a:r>
              <a:rPr lang="en-US" dirty="0" smtClean="0"/>
              <a:t>Consider two cases</a:t>
            </a:r>
          </a:p>
          <a:p>
            <a:pPr lvl="1" eaLnBrk="1" hangingPunct="1"/>
            <a:r>
              <a:rPr lang="en-US" dirty="0" smtClean="0"/>
              <a:t>If there are only 1 of each type in the bag</a:t>
            </a:r>
          </a:p>
          <a:p>
            <a:pPr lvl="1" eaLnBrk="1" hangingPunct="1"/>
            <a:r>
              <a:rPr lang="en-US" dirty="0" smtClean="0"/>
              <a:t>If there are 4 of each type in the bag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0D711394-EA6F-4D47-AFAA-A8A9194C005A}" type="slidenum">
              <a:rPr lang="en-US" sz="1400" smtClean="0">
                <a:latin typeface="Arial" charset="0"/>
              </a:rPr>
              <a:pPr eaLnBrk="1" hangingPunct="1"/>
              <a:t>29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Class Example - Solution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Given there are 4 types of chocolate bars (Dark, Milk, Peanuts, Crispy) in an assortment how many combinations of 3 can you make ?</a:t>
            </a:r>
          </a:p>
          <a:p>
            <a:pPr lvl="1" eaLnBrk="1" hangingPunct="1"/>
            <a:r>
              <a:rPr lang="en-US" sz="2400" dirty="0" smtClean="0"/>
              <a:t>If there are only 1 of each type in the bag</a:t>
            </a:r>
          </a:p>
          <a:p>
            <a:pPr lvl="2" eaLnBrk="1" hangingPunct="1"/>
            <a:r>
              <a:rPr lang="en-US" sz="2000" dirty="0" smtClean="0"/>
              <a:t>Picking 3 values from 4, order does not matter duplicates not allowed</a:t>
            </a:r>
            <a:r>
              <a:rPr lang="en-US" sz="2000" dirty="0"/>
              <a:t> </a:t>
            </a:r>
            <a:r>
              <a:rPr lang="en-US" sz="2000" dirty="0" smtClean="0"/>
              <a:t>           </a:t>
            </a:r>
            <a:r>
              <a:rPr lang="en-US" sz="2000" i="1" dirty="0" smtClean="0"/>
              <a:t>n</a:t>
            </a:r>
            <a:r>
              <a:rPr lang="en-US" sz="2000" dirty="0" smtClean="0"/>
              <a:t>= 4, </a:t>
            </a:r>
            <a:r>
              <a:rPr lang="en-US" sz="2000" i="1" dirty="0" smtClean="0"/>
              <a:t>r</a:t>
            </a:r>
            <a:r>
              <a:rPr lang="en-US" sz="2000" dirty="0" smtClean="0"/>
              <a:t> =3 formula  </a:t>
            </a:r>
            <a:r>
              <a:rPr lang="en-US" sz="2000" i="1" baseline="-25000" dirty="0" err="1" smtClean="0"/>
              <a:t>n</a:t>
            </a:r>
            <a:r>
              <a:rPr lang="en-US" sz="2000" dirty="0" err="1" smtClean="0"/>
              <a:t>C</a:t>
            </a:r>
            <a:r>
              <a:rPr lang="en-US" sz="2000" i="1" baseline="-25000" dirty="0" err="1" smtClean="0"/>
              <a:t>n</a:t>
            </a:r>
            <a:endParaRPr lang="en-US" sz="2000" i="1" baseline="-25000" dirty="0" smtClean="0"/>
          </a:p>
          <a:p>
            <a:pPr lvl="2" eaLnBrk="1" hangingPunct="1"/>
            <a:r>
              <a:rPr lang="en-US" sz="2000" baseline="-25000" dirty="0" smtClean="0"/>
              <a:t>4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3 </a:t>
            </a:r>
            <a:r>
              <a:rPr lang="en-US" sz="2000" dirty="0" smtClean="0"/>
              <a:t>=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 4!/(3! * (4-3)!) = 4/1 = 4</a:t>
            </a:r>
          </a:p>
          <a:p>
            <a:pPr lvl="2" eaLnBrk="1" hangingPunct="1"/>
            <a:r>
              <a:rPr lang="en-US" sz="2000" dirty="0" smtClean="0"/>
              <a:t>Think about this backwards what can be left in the bag ?</a:t>
            </a:r>
          </a:p>
          <a:p>
            <a:pPr lvl="1" eaLnBrk="1" hangingPunct="1"/>
            <a:r>
              <a:rPr lang="en-US" sz="2400" dirty="0" smtClean="0"/>
              <a:t>If there are at least 4 of each type in the bag</a:t>
            </a:r>
          </a:p>
          <a:p>
            <a:pPr lvl="2" eaLnBrk="1" hangingPunct="1"/>
            <a:r>
              <a:rPr lang="en-US" sz="2000" dirty="0" smtClean="0"/>
              <a:t>Picking 3 values from 4        </a:t>
            </a:r>
            <a:r>
              <a:rPr lang="en-US" sz="2000" i="1" dirty="0" smtClean="0"/>
              <a:t>n</a:t>
            </a:r>
            <a:r>
              <a:rPr lang="en-US" sz="2000" dirty="0" smtClean="0"/>
              <a:t>= 4, </a:t>
            </a:r>
            <a:r>
              <a:rPr lang="en-US" sz="2000" i="1" dirty="0" smtClean="0"/>
              <a:t>r</a:t>
            </a:r>
            <a:r>
              <a:rPr lang="en-US" sz="2000" dirty="0" smtClean="0"/>
              <a:t> =3 formula </a:t>
            </a:r>
            <a:r>
              <a:rPr lang="en-US" sz="2000" i="1" baseline="-25000" dirty="0" smtClean="0"/>
              <a:t>n</a:t>
            </a:r>
            <a:r>
              <a:rPr lang="en-US" sz="2000" baseline="-25000" dirty="0" smtClean="0"/>
              <a:t>+</a:t>
            </a:r>
            <a:r>
              <a:rPr lang="en-US" sz="2000" i="1" baseline="-25000" dirty="0" smtClean="0"/>
              <a:t>r</a:t>
            </a:r>
            <a:r>
              <a:rPr lang="en-US" sz="2000" baseline="-25000" dirty="0" smtClean="0"/>
              <a:t>-1</a:t>
            </a:r>
            <a:r>
              <a:rPr lang="en-US" sz="2000" dirty="0" smtClean="0"/>
              <a:t>C</a:t>
            </a:r>
            <a:r>
              <a:rPr lang="en-US" sz="2000" i="1" baseline="-25000" dirty="0" smtClean="0"/>
              <a:t>r</a:t>
            </a:r>
            <a:r>
              <a:rPr lang="en-US" sz="2000" baseline="-25000" dirty="0" smtClean="0"/>
              <a:t> </a:t>
            </a:r>
            <a:endParaRPr lang="en-US" sz="2000" dirty="0" smtClean="0"/>
          </a:p>
          <a:p>
            <a:pPr lvl="2" eaLnBrk="1" hangingPunct="1"/>
            <a:r>
              <a:rPr lang="en-US" sz="2000" baseline="-25000" dirty="0" smtClean="0"/>
              <a:t>4+3-1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3 </a:t>
            </a:r>
            <a:r>
              <a:rPr lang="en-US" sz="2000" dirty="0" smtClean="0"/>
              <a:t>=</a:t>
            </a:r>
            <a:r>
              <a:rPr lang="en-US" sz="2000" baseline="-25000" dirty="0" smtClean="0"/>
              <a:t> 6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3 	 </a:t>
            </a:r>
            <a:r>
              <a:rPr lang="en-US" sz="2000" dirty="0" smtClean="0"/>
              <a:t>= 6!/(3! * (6-3)!) = 6*5*4/3*2*1 = 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F9B70E98-3F9C-46D4-9F3F-8DF47FC69D8E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Sequences Derived from a Set</a:t>
            </a:r>
            <a:endParaRPr lang="en-US" dirty="0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Assume we have a set </a:t>
            </a:r>
            <a:r>
              <a:rPr lang="en-GB" i="1" dirty="0" smtClean="0"/>
              <a:t>A</a:t>
            </a:r>
            <a:r>
              <a:rPr lang="en-GB" dirty="0" smtClean="0"/>
              <a:t> containing </a:t>
            </a:r>
            <a:r>
              <a:rPr lang="en-GB" i="1" dirty="0" smtClean="0"/>
              <a:t>n</a:t>
            </a:r>
            <a:r>
              <a:rPr lang="en-GB" dirty="0" smtClean="0"/>
              <a:t> items </a:t>
            </a:r>
            <a:endParaRPr lang="en-GB" sz="2800" dirty="0" smtClean="0"/>
          </a:p>
          <a:p>
            <a:pPr eaLnBrk="1" hangingPunct="1"/>
            <a:r>
              <a:rPr lang="en-GB" dirty="0" smtClean="0"/>
              <a:t>Examples include alphabet, decimal digits, playing cards, …</a:t>
            </a:r>
            <a:endParaRPr lang="en-US" sz="2800" dirty="0" smtClean="0"/>
          </a:p>
          <a:p>
            <a:pPr eaLnBrk="1" hangingPunct="1"/>
            <a:r>
              <a:rPr lang="en-GB" dirty="0" smtClean="0"/>
              <a:t>We can produce sequences from each of these sets</a:t>
            </a:r>
          </a:p>
          <a:p>
            <a:pPr eaLnBrk="1" hangingPunct="1"/>
            <a:r>
              <a:rPr lang="en-GB" sz="2800" dirty="0" smtClean="0"/>
              <a:t>Example</a:t>
            </a:r>
          </a:p>
          <a:p>
            <a:pPr lvl="1" eaLnBrk="1" hangingPunct="1"/>
            <a:r>
              <a:rPr lang="en-GB" sz="2400" dirty="0" smtClean="0"/>
              <a:t>R, a, g, l, a, n,   , R, o, a, d</a:t>
            </a:r>
          </a:p>
          <a:p>
            <a:pPr lvl="1" eaLnBrk="1" hangingPunct="1"/>
            <a:r>
              <a:rPr lang="en-GB" dirty="0" smtClean="0"/>
              <a:t>A</a:t>
            </a:r>
            <a:r>
              <a:rPr lang="en-GB" dirty="0" smtClean="0">
                <a:latin typeface="Arial"/>
                <a:cs typeface="Arial"/>
              </a:rPr>
              <a:t>♣, </a:t>
            </a:r>
            <a:r>
              <a:rPr lang="en-GB" dirty="0" smtClean="0"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♠, </a:t>
            </a:r>
            <a:r>
              <a:rPr lang="en-GB" dirty="0" smtClean="0"/>
              <a:t>8</a:t>
            </a:r>
            <a:r>
              <a:rPr lang="en-GB" dirty="0" smtClean="0">
                <a:latin typeface="Arial"/>
                <a:cs typeface="Arial"/>
              </a:rPr>
              <a:t>♣</a:t>
            </a:r>
            <a:r>
              <a:rPr lang="en-GB" dirty="0">
                <a:latin typeface="Arial"/>
                <a:cs typeface="Arial"/>
              </a:rPr>
              <a:t>, </a:t>
            </a:r>
            <a:r>
              <a:rPr lang="en-GB" dirty="0" smtClean="0">
                <a:cs typeface="Arial"/>
              </a:rPr>
              <a:t>8</a:t>
            </a:r>
            <a:r>
              <a:rPr lang="en-GB" dirty="0" smtClean="0">
                <a:latin typeface="Arial"/>
                <a:cs typeface="Arial"/>
              </a:rPr>
              <a:t>♠, </a:t>
            </a:r>
            <a:r>
              <a:rPr lang="en-GB" dirty="0" smtClean="0"/>
              <a:t>Q</a:t>
            </a:r>
            <a:r>
              <a:rPr lang="en-GB" dirty="0" smtClean="0">
                <a:latin typeface="Arial"/>
                <a:cs typeface="Arial"/>
              </a:rPr>
              <a:t>♣</a:t>
            </a:r>
            <a:endParaRPr lang="en-GB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96FB0A1B-B1EC-49C1-A647-6F9D051359D0}" type="slidenum">
              <a:rPr lang="en-US" sz="1400" smtClean="0">
                <a:latin typeface="Arial" charset="0"/>
              </a:rPr>
              <a:pPr eaLnBrk="1" hangingPunct="1"/>
              <a:t>30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Learned to count sequences where</a:t>
            </a:r>
          </a:p>
          <a:p>
            <a:pPr lvl="1" eaLnBrk="1" hangingPunct="1"/>
            <a:r>
              <a:rPr lang="en-GB" sz="3200" smtClean="0"/>
              <a:t>Any order, duplicates allowed</a:t>
            </a:r>
            <a:endParaRPr lang="en-US" sz="3200" smtClean="0"/>
          </a:p>
          <a:p>
            <a:pPr lvl="1" eaLnBrk="1" hangingPunct="1"/>
            <a:r>
              <a:rPr lang="en-GB" sz="3200" smtClean="0"/>
              <a:t>Any order, no duplicates allowed</a:t>
            </a:r>
            <a:endParaRPr lang="en-US" sz="3200" smtClean="0"/>
          </a:p>
          <a:p>
            <a:pPr lvl="1" eaLnBrk="1" hangingPunct="1"/>
            <a:r>
              <a:rPr lang="en-GB" sz="3200" smtClean="0"/>
              <a:t>Order matters, duplicates allowed</a:t>
            </a:r>
            <a:endParaRPr lang="en-US" sz="3200" smtClean="0"/>
          </a:p>
          <a:p>
            <a:pPr lvl="1" eaLnBrk="1" hangingPunct="1"/>
            <a:r>
              <a:rPr lang="en-GB" sz="3200" smtClean="0"/>
              <a:t>Order matters, no duplicates allowed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AAE05A97-6057-4E9D-89F4-5A020E21A411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Types of Sequences from a Set</a:t>
            </a:r>
            <a:endParaRPr lang="en-US" sz="4000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85913"/>
            <a:ext cx="8686800" cy="4540250"/>
          </a:xfrm>
        </p:spPr>
        <p:txBody>
          <a:bodyPr/>
          <a:lstStyle/>
          <a:p>
            <a:pPr eaLnBrk="1" hangingPunct="1"/>
            <a:r>
              <a:rPr lang="en-GB" dirty="0" smtClean="0"/>
              <a:t>If we classify by order and duplications, 4 cases:</a:t>
            </a:r>
          </a:p>
          <a:p>
            <a:pPr lvl="1" eaLnBrk="1" hangingPunct="1"/>
            <a:r>
              <a:rPr lang="en-GB" sz="3200" dirty="0"/>
              <a:t>Order matters, duplicates </a:t>
            </a:r>
            <a:r>
              <a:rPr lang="en-GB" sz="3200" dirty="0" smtClean="0"/>
              <a:t>allowed</a:t>
            </a:r>
          </a:p>
          <a:p>
            <a:pPr lvl="1" eaLnBrk="1" hangingPunct="1"/>
            <a:r>
              <a:rPr lang="en-GB" sz="3200" dirty="0"/>
              <a:t>Order matters, </a:t>
            </a:r>
            <a:r>
              <a:rPr lang="en-GB" sz="3200" dirty="0" smtClean="0"/>
              <a:t>duplicates </a:t>
            </a:r>
            <a:r>
              <a:rPr lang="en-GB" sz="3200" dirty="0" smtClean="0">
                <a:solidFill>
                  <a:srgbClr val="FF9900"/>
                </a:solidFill>
              </a:rPr>
              <a:t>not</a:t>
            </a:r>
            <a:r>
              <a:rPr lang="en-GB" sz="3200" dirty="0" smtClean="0"/>
              <a:t> allowed</a:t>
            </a:r>
          </a:p>
          <a:p>
            <a:pPr lvl="1" eaLnBrk="1" hangingPunct="1"/>
            <a:r>
              <a:rPr lang="en-GB" sz="3200" dirty="0"/>
              <a:t>Order </a:t>
            </a:r>
            <a:r>
              <a:rPr lang="en-GB" sz="3200" dirty="0" smtClean="0">
                <a:solidFill>
                  <a:srgbClr val="FF9900"/>
                </a:solidFill>
              </a:rPr>
              <a:t>doesn’t</a:t>
            </a:r>
            <a:r>
              <a:rPr lang="en-GB" sz="3200" dirty="0" smtClean="0"/>
              <a:t> matter, </a:t>
            </a:r>
            <a:r>
              <a:rPr lang="en-GB" sz="3200" dirty="0"/>
              <a:t>duplicates </a:t>
            </a:r>
            <a:r>
              <a:rPr lang="en-GB" sz="3200" dirty="0">
                <a:solidFill>
                  <a:srgbClr val="FF9900"/>
                </a:solidFill>
              </a:rPr>
              <a:t>not</a:t>
            </a:r>
            <a:r>
              <a:rPr lang="en-GB" sz="3200" dirty="0"/>
              <a:t> </a:t>
            </a:r>
            <a:r>
              <a:rPr lang="en-GB" sz="3200" dirty="0" smtClean="0"/>
              <a:t>allowed</a:t>
            </a:r>
          </a:p>
          <a:p>
            <a:pPr lvl="1" eaLnBrk="1" hangingPunct="1"/>
            <a:r>
              <a:rPr lang="en-GB" sz="3200" dirty="0"/>
              <a:t>Order </a:t>
            </a:r>
            <a:r>
              <a:rPr lang="en-GB" sz="3200" dirty="0">
                <a:solidFill>
                  <a:srgbClr val="FF9900"/>
                </a:solidFill>
              </a:rPr>
              <a:t>doesn’t</a:t>
            </a:r>
            <a:r>
              <a:rPr lang="en-GB" sz="3200" dirty="0"/>
              <a:t> </a:t>
            </a:r>
            <a:r>
              <a:rPr lang="en-GB" sz="3200" dirty="0" smtClean="0"/>
              <a:t>matter, </a:t>
            </a:r>
            <a:r>
              <a:rPr lang="en-GB" sz="3200" dirty="0"/>
              <a:t>duplicates </a:t>
            </a:r>
            <a:r>
              <a:rPr lang="en-GB" sz="3200" dirty="0" smtClean="0"/>
              <a:t>allowed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5A61AD3D-83BE-4981-9DFB-15BB5C405A30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Classifying Real-World Sequences</a:t>
            </a:r>
            <a:endParaRPr lang="en-GB" sz="3600" smtClean="0"/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78000"/>
            <a:ext cx="9144000" cy="9604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dirty="0" smtClean="0"/>
              <a:t>	</a:t>
            </a:r>
            <a:r>
              <a:rPr lang="en-GB" sz="2800" dirty="0" smtClean="0"/>
              <a:t>Determine the set, size of set, and classify each of the following as one of the previously listed types of sequences</a:t>
            </a:r>
            <a:endParaRPr lang="en-US" sz="2800" dirty="0" smtClean="0"/>
          </a:p>
        </p:txBody>
      </p:sp>
      <p:sp>
        <p:nvSpPr>
          <p:cNvPr id="7175" name="Text Box 4"/>
          <p:cNvSpPr txBox="1">
            <a:spLocks noChangeArrowheads="1"/>
          </p:cNvSpPr>
          <p:nvPr/>
        </p:nvSpPr>
        <p:spPr bwMode="auto">
          <a:xfrm>
            <a:off x="461963" y="2814638"/>
            <a:ext cx="4456112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Arial" charset="0"/>
              </a:rPr>
              <a:t>Blackjack Hands</a:t>
            </a:r>
            <a:endParaRPr lang="en-US" sz="2800">
              <a:latin typeface="Arial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Arial" charset="0"/>
              </a:rPr>
              <a:t>Phone numbers</a:t>
            </a:r>
            <a:endParaRPr lang="en-US" sz="2800">
              <a:latin typeface="Arial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Arial" charset="0"/>
              </a:rPr>
              <a:t>Lottery numbers</a:t>
            </a:r>
            <a:endParaRPr lang="en-US" sz="2800">
              <a:latin typeface="Arial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Arial" charset="0"/>
              </a:rPr>
              <a:t>Binary numbers</a:t>
            </a:r>
            <a:endParaRPr lang="en-US" sz="2800">
              <a:latin typeface="Arial" charset="0"/>
            </a:endParaRPr>
          </a:p>
        </p:txBody>
      </p:sp>
      <p:sp>
        <p:nvSpPr>
          <p:cNvPr id="7176" name="Text Box 5"/>
          <p:cNvSpPr txBox="1">
            <a:spLocks noChangeArrowheads="1"/>
          </p:cNvSpPr>
          <p:nvPr/>
        </p:nvSpPr>
        <p:spPr bwMode="auto">
          <a:xfrm>
            <a:off x="4648200" y="2814638"/>
            <a:ext cx="4225925" cy="308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Arial" charset="0"/>
              </a:rPr>
              <a:t>Windows XP CD </a:t>
            </a:r>
            <a:br>
              <a:rPr lang="en-GB" sz="2800">
                <a:latin typeface="Arial" charset="0"/>
              </a:rPr>
            </a:br>
            <a:r>
              <a:rPr lang="en-GB" sz="2800">
                <a:latin typeface="Arial" charset="0"/>
              </a:rPr>
              <a:t>  Key</a:t>
            </a:r>
            <a:endParaRPr lang="en-US" sz="2800">
              <a:latin typeface="Arial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Arial" charset="0"/>
              </a:rPr>
              <a:t>Votes in a </a:t>
            </a:r>
            <a:br>
              <a:rPr lang="en-GB" sz="2800">
                <a:latin typeface="Arial" charset="0"/>
              </a:rPr>
            </a:br>
            <a:r>
              <a:rPr lang="en-GB" sz="2800">
                <a:latin typeface="Arial" charset="0"/>
              </a:rPr>
              <a:t>  presidential election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Arial" charset="0"/>
              </a:rPr>
              <a:t>Selecting from a limited menu for awards dinner</a:t>
            </a:r>
            <a:endParaRPr lang="en-US" sz="280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Order Matters</a:t>
            </a:r>
          </a:p>
          <a:p>
            <a:pPr marL="0" indent="0" algn="ctr">
              <a:buNone/>
            </a:pPr>
            <a:r>
              <a:rPr lang="en-US" sz="5400" dirty="0" smtClean="0"/>
              <a:t>Duplicates Are Allowed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CSCI 1900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Lecture 12 - </a:t>
            </a:r>
            <a:fld id="{7CE305C7-7015-4B2E-8B07-C4226A6BED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55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63D00ECD-8FB0-4015-8938-99E2C9FB6A2C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Multiplication Principle of Counting</a:t>
            </a:r>
            <a:endParaRPr lang="en-GB" sz="360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8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>
                  <a:lnSpc>
                    <a:spcPct val="90000"/>
                  </a:lnSpc>
                </a:pPr>
                <a:r>
                  <a:rPr lang="en-GB" dirty="0" smtClean="0"/>
                  <a:t>Supposed that two items </a:t>
                </a:r>
                <a:r>
                  <a:rPr lang="en-GB" i="1" dirty="0" smtClean="0"/>
                  <a:t>I</a:t>
                </a:r>
                <a:r>
                  <a:rPr lang="en-GB" i="1" baseline="-25000" dirty="0" smtClean="0"/>
                  <a:t>1</a:t>
                </a:r>
                <a:r>
                  <a:rPr lang="en-GB" dirty="0" smtClean="0"/>
                  <a:t> and </a:t>
                </a:r>
                <a:r>
                  <a:rPr lang="en-GB" i="1" dirty="0" smtClean="0"/>
                  <a:t>I</a:t>
                </a:r>
                <a:r>
                  <a:rPr lang="en-GB" i="1" baseline="-25000" dirty="0" smtClean="0"/>
                  <a:t>2</a:t>
                </a:r>
                <a:r>
                  <a:rPr lang="en-GB" dirty="0" smtClean="0"/>
                  <a:t> appear in that order</a:t>
                </a:r>
                <a:endParaRPr lang="en-GB" sz="2800" dirty="0" smtClean="0"/>
              </a:p>
              <a:p>
                <a:pPr lvl="1" eaLnBrk="1" hangingPunct="1">
                  <a:lnSpc>
                    <a:spcPct val="90000"/>
                  </a:lnSpc>
                </a:pPr>
                <a:r>
                  <a:rPr lang="en-GB" dirty="0" smtClean="0"/>
                  <a:t>If for </a:t>
                </a:r>
                <a:r>
                  <a:rPr lang="en-GB" i="1" dirty="0" smtClean="0"/>
                  <a:t>I</a:t>
                </a:r>
                <a:r>
                  <a:rPr lang="en-GB" i="1" baseline="-25000" dirty="0" smtClean="0"/>
                  <a:t>1</a:t>
                </a:r>
                <a:r>
                  <a:rPr lang="en-GB" dirty="0" smtClean="0"/>
                  <a:t> there are </a:t>
                </a:r>
                <a:r>
                  <a:rPr lang="en-GB" i="1" dirty="0" smtClean="0"/>
                  <a:t>n</a:t>
                </a:r>
                <a:r>
                  <a:rPr lang="en-GB" i="1" baseline="-25000" dirty="0" smtClean="0"/>
                  <a:t>1</a:t>
                </a:r>
                <a:r>
                  <a:rPr lang="en-GB" dirty="0" smtClean="0"/>
                  <a:t> possible choices for a value</a:t>
                </a:r>
              </a:p>
              <a:p>
                <a:pPr lvl="1" eaLnBrk="1" hangingPunct="1">
                  <a:lnSpc>
                    <a:spcPct val="90000"/>
                  </a:lnSpc>
                </a:pPr>
                <a:r>
                  <a:rPr lang="en-GB" dirty="0"/>
                  <a:t>If for </a:t>
                </a:r>
                <a:r>
                  <a:rPr lang="en-GB" i="1" dirty="0" smtClean="0"/>
                  <a:t>I</a:t>
                </a:r>
                <a:r>
                  <a:rPr lang="en-GB" i="1" baseline="-25000" dirty="0" smtClean="0"/>
                  <a:t>2</a:t>
                </a:r>
                <a:r>
                  <a:rPr lang="en-GB" dirty="0" smtClean="0"/>
                  <a:t> </a:t>
                </a:r>
                <a:r>
                  <a:rPr lang="en-GB" dirty="0"/>
                  <a:t>there are </a:t>
                </a:r>
                <a:r>
                  <a:rPr lang="en-GB" i="1" dirty="0" smtClean="0"/>
                  <a:t>n</a:t>
                </a:r>
                <a:r>
                  <a:rPr lang="en-GB" i="1" baseline="-25000" dirty="0" smtClean="0"/>
                  <a:t>2 </a:t>
                </a:r>
                <a:r>
                  <a:rPr lang="en-GB" dirty="0" smtClean="0"/>
                  <a:t>possible choices for a value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GB" dirty="0" smtClean="0"/>
                  <a:t>Then the sequence </a:t>
                </a:r>
                <a:r>
                  <a:rPr lang="en-GB" i="1" dirty="0" smtClean="0"/>
                  <a:t>I</a:t>
                </a:r>
                <a:r>
                  <a:rPr lang="en-GB" i="1" baseline="-25000" dirty="0" smtClean="0"/>
                  <a:t>1</a:t>
                </a:r>
                <a:r>
                  <a:rPr lang="en-GB" i="1" dirty="0" smtClean="0"/>
                  <a:t>I</a:t>
                </a:r>
                <a:r>
                  <a:rPr lang="en-GB" i="1" baseline="-25000" dirty="0" smtClean="0"/>
                  <a:t>2</a:t>
                </a:r>
                <a:r>
                  <a:rPr lang="en-GB" dirty="0" smtClean="0"/>
                  <a:t> can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i="1" smtClean="0">
                        <a:latin typeface="Cambria Math"/>
                        <a:ea typeface="Cambria Math"/>
                      </a:rPr>
                      <m:t>∗</m:t>
                    </m:r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 smtClean="0"/>
                  <a:t> possible values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819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1804" t="-2981" r="-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3C47E736-3A50-4E84-8389-0276AE081D58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Multiplication Principle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22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GB" dirty="0" smtClean="0"/>
                  <a:t>Extended previous example to </a:t>
                </a:r>
                <a:r>
                  <a:rPr lang="en-GB" i="1" dirty="0" smtClean="0"/>
                  <a:t>I</a:t>
                </a:r>
                <a:r>
                  <a:rPr lang="en-GB" i="1" baseline="-25000" dirty="0" smtClean="0"/>
                  <a:t>1</a:t>
                </a:r>
                <a:r>
                  <a:rPr lang="en-GB" i="1" dirty="0" smtClean="0"/>
                  <a:t>, I</a:t>
                </a:r>
                <a:r>
                  <a:rPr lang="en-GB" i="1" baseline="-25000" dirty="0" smtClean="0"/>
                  <a:t>2</a:t>
                </a:r>
                <a:r>
                  <a:rPr lang="en-GB" i="1" dirty="0" smtClean="0"/>
                  <a:t>, …, </a:t>
                </a:r>
                <a:r>
                  <a:rPr lang="en-GB" i="1" dirty="0" err="1" smtClean="0"/>
                  <a:t>I</a:t>
                </a:r>
                <a:r>
                  <a:rPr lang="en-GB" i="1" baseline="-25000" dirty="0" err="1" smtClean="0"/>
                  <a:t>k</a:t>
                </a:r>
                <a:endParaRPr lang="en-GB" i="1" baseline="-25000" dirty="0" smtClean="0"/>
              </a:p>
              <a:p>
                <a:pPr eaLnBrk="1" hangingPunct="1"/>
                <a:r>
                  <a:rPr lang="en-US" dirty="0" smtClean="0"/>
                  <a:t>Solution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smtClean="0">
                        <a:latin typeface="Cambria Math"/>
                        <a:ea typeface="Cambria Math"/>
                      </a:rPr>
                      <m:t>∗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…∗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922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1804" t="-1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12 - </a:t>
            </a:r>
            <a:fld id="{C56FBC84-7B40-4F64-977E-2447449F5075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Examples of Multiplication Principle</a:t>
            </a:r>
            <a:endParaRPr lang="en-US" sz="3600" smtClean="0"/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229600" cy="4286250"/>
          </a:xfrm>
        </p:spPr>
        <p:txBody>
          <a:bodyPr/>
          <a:lstStyle/>
          <a:p>
            <a:pPr eaLnBrk="1" hangingPunct="1"/>
            <a:r>
              <a:rPr lang="en-GB" smtClean="0"/>
              <a:t>8 character passwords</a:t>
            </a:r>
          </a:p>
          <a:p>
            <a:pPr lvl="1" eaLnBrk="1" hangingPunct="1"/>
            <a:r>
              <a:rPr lang="en-GB" smtClean="0"/>
              <a:t>First digit must be a letter</a:t>
            </a:r>
          </a:p>
          <a:p>
            <a:pPr lvl="1" eaLnBrk="1" hangingPunct="1"/>
            <a:r>
              <a:rPr lang="en-GB" smtClean="0"/>
              <a:t>Any character after that can be a letter or a number</a:t>
            </a:r>
            <a:endParaRPr lang="en-GB" sz="2400" smtClean="0"/>
          </a:p>
          <a:p>
            <a:pPr lvl="1" eaLnBrk="1" hangingPunct="1"/>
            <a:r>
              <a:rPr lang="en-GB" smtClean="0"/>
              <a:t>26*36*36*36*36*36*36*36 = </a:t>
            </a:r>
            <a:r>
              <a:rPr lang="en-US" smtClean="0"/>
              <a:t>2,037,468,266,496</a:t>
            </a:r>
            <a:endParaRPr lang="en-US" sz="2400" smtClean="0"/>
          </a:p>
          <a:p>
            <a:pPr eaLnBrk="1" hangingPunct="1"/>
            <a:r>
              <a:rPr lang="en-GB" smtClean="0"/>
              <a:t>Windows XP/2000 software keys</a:t>
            </a:r>
          </a:p>
          <a:p>
            <a:pPr lvl="1" eaLnBrk="1" hangingPunct="1"/>
            <a:r>
              <a:rPr lang="en-GB" smtClean="0"/>
              <a:t>Sequence of 25 characters (letters or numbers)</a:t>
            </a:r>
          </a:p>
          <a:p>
            <a:pPr lvl="1" eaLnBrk="1" hangingPunct="1"/>
            <a:r>
              <a:rPr lang="en-US" sz="2400" smtClean="0"/>
              <a:t>36</a:t>
            </a:r>
            <a:r>
              <a:rPr lang="en-US" sz="2400" baseline="30000" smtClean="0"/>
              <a:t>25</a:t>
            </a:r>
            <a:endParaRPr lang="en-US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2499</TotalTime>
  <Words>1405</Words>
  <Application>Microsoft Office PowerPoint</Application>
  <PresentationFormat>On-screen Show (4:3)</PresentationFormat>
  <Paragraphs>247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Fireball</vt:lpstr>
      <vt:lpstr>Lecture 12 Permutations and Combinations</vt:lpstr>
      <vt:lpstr>Lecture Introduction</vt:lpstr>
      <vt:lpstr>Sequences Derived from a Set</vt:lpstr>
      <vt:lpstr>Types of Sequences from a Set</vt:lpstr>
      <vt:lpstr>Classifying Real-World Sequences</vt:lpstr>
      <vt:lpstr>PowerPoint Presentation</vt:lpstr>
      <vt:lpstr>Multiplication Principle of Counting</vt:lpstr>
      <vt:lpstr>Multiplication Principle (continued)</vt:lpstr>
      <vt:lpstr>Examples of Multiplication Principle</vt:lpstr>
      <vt:lpstr>More Examples</vt:lpstr>
      <vt:lpstr>PowerPoint Presentation</vt:lpstr>
      <vt:lpstr>Permutations</vt:lpstr>
      <vt:lpstr>Permutations(cont)</vt:lpstr>
      <vt:lpstr>Permutations(cont)</vt:lpstr>
      <vt:lpstr>Factorial</vt:lpstr>
      <vt:lpstr>Distinguishable Permutations</vt:lpstr>
      <vt:lpstr>Distinguishable Permutations (cont)</vt:lpstr>
      <vt:lpstr>Example</vt:lpstr>
      <vt:lpstr>Example</vt:lpstr>
      <vt:lpstr>Lecture Summary To Now</vt:lpstr>
      <vt:lpstr>PowerPoint Presentation</vt:lpstr>
      <vt:lpstr>Order Doesn’t Matter - No Duplicates</vt:lpstr>
      <vt:lpstr>Combinations</vt:lpstr>
      <vt:lpstr>Combination Example</vt:lpstr>
      <vt:lpstr>PowerPoint Presentation</vt:lpstr>
      <vt:lpstr>Order Doesn’t Matter - Duplicates Allowed</vt:lpstr>
      <vt:lpstr>Order Doesn’t Matter - Duplicates Allowed</vt:lpstr>
      <vt:lpstr>In Class Example</vt:lpstr>
      <vt:lpstr>In Class Example - Solution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82</cp:revision>
  <cp:lastPrinted>1601-01-01T00:00:00Z</cp:lastPrinted>
  <dcterms:created xsi:type="dcterms:W3CDTF">2003-01-26T23:29:36Z</dcterms:created>
  <dcterms:modified xsi:type="dcterms:W3CDTF">2014-09-26T00:03:01Z</dcterms:modified>
</cp:coreProperties>
</file>